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46" r:id="rId2"/>
    <p:sldId id="290" r:id="rId3"/>
    <p:sldId id="316" r:id="rId4"/>
    <p:sldId id="354" r:id="rId5"/>
    <p:sldId id="352" r:id="rId6"/>
    <p:sldId id="362" r:id="rId7"/>
    <p:sldId id="376" r:id="rId8"/>
    <p:sldId id="377" r:id="rId9"/>
    <p:sldId id="353" r:id="rId10"/>
    <p:sldId id="378" r:id="rId11"/>
    <p:sldId id="302" r:id="rId12"/>
    <p:sldId id="264" r:id="rId13"/>
    <p:sldId id="357" r:id="rId14"/>
    <p:sldId id="363" r:id="rId15"/>
    <p:sldId id="365" r:id="rId16"/>
    <p:sldId id="358" r:id="rId17"/>
    <p:sldId id="366" r:id="rId18"/>
    <p:sldId id="368" r:id="rId19"/>
    <p:sldId id="359" r:id="rId20"/>
    <p:sldId id="370" r:id="rId21"/>
    <p:sldId id="360" r:id="rId22"/>
    <p:sldId id="371" r:id="rId23"/>
    <p:sldId id="355" r:id="rId24"/>
    <p:sldId id="270" r:id="rId25"/>
    <p:sldId id="275" r:id="rId26"/>
    <p:sldId id="274" r:id="rId27"/>
    <p:sldId id="344" r:id="rId28"/>
  </p:sldIdLst>
  <p:sldSz cx="8534400" cy="6172200"/>
  <p:notesSz cx="9926638" cy="6858000"/>
  <p:custDataLst>
    <p:tags r:id="rId31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buNone/>
      <a:defRPr lang="en-GB" sz="1800" b="0" i="0" u="none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0">
          <p15:clr>
            <a:srgbClr val="A4A3A4"/>
          </p15:clr>
        </p15:guide>
        <p15:guide id="2" orient="horz" pos="3508">
          <p15:clr>
            <a:srgbClr val="A4A3A4"/>
          </p15:clr>
        </p15:guide>
        <p15:guide id="3" orient="horz" pos="3078">
          <p15:clr>
            <a:srgbClr val="A4A3A4"/>
          </p15:clr>
        </p15:guide>
        <p15:guide id="4" orient="horz" pos="342">
          <p15:clr>
            <a:srgbClr val="A4A3A4"/>
          </p15:clr>
        </p15:guide>
        <p15:guide id="5" orient="horz" pos="674">
          <p15:clr>
            <a:srgbClr val="A4A3A4"/>
          </p15:clr>
        </p15:guide>
        <p15:guide id="6" pos="5228">
          <p15:clr>
            <a:srgbClr val="A4A3A4"/>
          </p15:clr>
        </p15:guide>
        <p15:guide id="7" pos="340">
          <p15:clr>
            <a:srgbClr val="A4A3A4"/>
          </p15:clr>
        </p15:guide>
        <p15:guide id="8" pos="1554">
          <p15:clr>
            <a:srgbClr val="A4A3A4"/>
          </p15:clr>
        </p15:guide>
        <p15:guide id="9" pos="2597">
          <p15:clr>
            <a:srgbClr val="A4A3A4"/>
          </p15:clr>
        </p15:guide>
        <p15:guide id="10" pos="40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A82"/>
    <a:srgbClr val="003264"/>
    <a:srgbClr val="6E8CB2"/>
    <a:srgbClr val="A8BAD2"/>
    <a:srgbClr val="E20015"/>
    <a:srgbClr val="808285"/>
    <a:srgbClr val="A7A7A7"/>
    <a:srgbClr val="DDDDDD"/>
    <a:srgbClr val="FFFFFF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3" autoAdjust="0"/>
    <p:restoredTop sz="94648" autoAdjust="0"/>
  </p:normalViewPr>
  <p:slideViewPr>
    <p:cSldViewPr snapToGrid="0" showGuides="1">
      <p:cViewPr>
        <p:scale>
          <a:sx n="100" d="100"/>
          <a:sy n="100" d="100"/>
        </p:scale>
        <p:origin x="-1272" y="-126"/>
      </p:cViewPr>
      <p:guideLst>
        <p:guide orient="horz" pos="810"/>
        <p:guide orient="horz" pos="3508"/>
        <p:guide orient="horz" pos="3078"/>
        <p:guide orient="horz" pos="342"/>
        <p:guide orient="horz" pos="674"/>
        <p:guide pos="5228"/>
        <p:guide pos="340"/>
        <p:guide pos="1554"/>
        <p:guide pos="2597"/>
        <p:guide pos="4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8" y="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8" y="651391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D45F032D-61A4-4977-9AAC-B67DB9B63C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699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84525" y="514350"/>
            <a:ext cx="3557588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57550"/>
            <a:ext cx="794131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sch Office San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6513910"/>
            <a:ext cx="430154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sch Office Sans"/>
              </a:defRPr>
            </a:lvl1pPr>
          </a:lstStyle>
          <a:p>
            <a:pPr>
              <a:defRPr/>
            </a:pPr>
            <a:fld id="{3588FFC6-99C0-4D1A-A1F5-0915F2B728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1087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sch Office San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9063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8457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8FFC6-99C0-4D1A-A1F5-0915F2B728B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9504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6" Type="http://schemas.openxmlformats.org/officeDocument/2006/relationships/image" Target="../media/image3.emf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0C88-2994-4D49-AD5F-C0C42EADE27D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533400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PTFOOTCOL.pn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5562600"/>
            <a:ext cx="8534400" cy="6096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 userDrawn="1">
            <p:custDataLst>
              <p:tags r:id="rId2"/>
            </p:custDataLst>
          </p:nvPr>
        </p:nvSpPr>
        <p:spPr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x-none">
              <a:solidFill>
                <a:srgbClr val="003264"/>
              </a:solidFill>
            </a:endParaRPr>
          </a:p>
        </p:txBody>
      </p:sp>
      <p:pic>
        <p:nvPicPr>
          <p:cNvPr id="10" name="Imagem 9" descr="BOCOL.png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4770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33399" y="533400"/>
            <a:ext cx="7772400" cy="533400"/>
          </a:xfrm>
          <a:ln w="0"/>
          <a:effectLst/>
        </p:spPr>
        <p:txBody>
          <a:bodyPr wrap="square" lIns="0" tIns="12700" rIns="0" bIns="0" anchor="t"/>
          <a:lstStyle>
            <a:lvl1pPr algn="l" rtl="0" eaLnBrk="0" fontAlgn="base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  <a:defRPr sz="2700" b="0" i="0" u="none">
                <a:solidFill>
                  <a:srgbClr val="000000"/>
                </a:solidFill>
                <a:latin typeface="Bosch Office Sans"/>
              </a:defRPr>
            </a:lvl1pPr>
          </a:lstStyle>
          <a:p>
            <a:r>
              <a:rPr lang="pt-PT" smtClean="0"/>
              <a:t>Clique para editar o estilo</a:t>
            </a:r>
            <a:endParaRPr lang="en-GB"/>
          </a:p>
        </p:txBody>
      </p:sp>
      <p:cxnSp>
        <p:nvCxnSpPr>
          <p:cNvPr id="6" name="Conexão recta 5"/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0" y="533400"/>
            <a:ext cx="8534400" cy="0"/>
          </a:xfrm>
          <a:prstGeom prst="line">
            <a:avLst/>
          </a:prstGeom>
          <a:ln w="9016">
            <a:solidFill>
              <a:srgbClr val="00326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33400" y="3200399"/>
            <a:ext cx="7772400" cy="1676400"/>
          </a:xfrm>
          <a:ln w="0"/>
          <a:effectLst/>
        </p:spPr>
        <p:txBody>
          <a:bodyPr wrap="square" lIns="0" tIns="63500" rIns="0" bIns="0"/>
          <a:lstStyle>
            <a:lvl1pPr marL="0" indent="0" algn="l">
              <a:lnSpc>
                <a:spcPct val="111000"/>
              </a:lnSpc>
              <a:buClr>
                <a:srgbClr val="425C8F"/>
              </a:buClr>
              <a:buSzPct val="65000"/>
              <a:buFont typeface="Wingdings"/>
              <a:buChar char="è"/>
              <a:defRPr sz="1800" b="0" i="0" u="none">
                <a:solidFill>
                  <a:schemeClr val="tx1">
                    <a:tint val="75000"/>
                  </a:schemeClr>
                </a:solidFill>
                <a:latin typeface="Bosch Office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>
          <a:xfrm>
            <a:off x="76200" y="5851525"/>
            <a:ext cx="381000" cy="190500"/>
          </a:xfrm>
          <a:ln w="0"/>
          <a:effectLst/>
        </p:spPr>
        <p:txBody>
          <a:bodyPr lIns="0" tIns="0" rIns="0" bIns="0" anchor="t"/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>
                <a:solidFill>
                  <a:srgbClr val="707070"/>
                </a:solidFill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  <p:cxnSp>
        <p:nvCxnSpPr>
          <p:cNvPr id="5" name="Conexão recta 4"/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0" y="5562600"/>
            <a:ext cx="8534400" cy="0"/>
          </a:xfrm>
          <a:prstGeom prst="line">
            <a:avLst/>
          </a:prstGeom>
          <a:ln w="9016">
            <a:solidFill>
              <a:srgbClr val="DDDDE7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8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33400" y="0"/>
            <a:ext cx="6110064" cy="52070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wrap="square" lIns="0" tIns="57150" rIns="0" bIns="0" rtlCol="0" anchor="ctr">
            <a:noAutofit/>
          </a:bodyPr>
          <a:lstStyle/>
          <a:p>
            <a: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</a:pPr>
            <a:r>
              <a:rPr lang="x-none" b="1" dirty="0" smtClean="0">
                <a:solidFill>
                  <a:srgbClr val="FFFFFF"/>
                </a:solidFill>
              </a:rPr>
              <a:t>PI </a:t>
            </a:r>
            <a:r>
              <a:rPr lang="pt-PT" b="1" dirty="0" smtClean="0">
                <a:solidFill>
                  <a:srgbClr val="FFFFFF"/>
                </a:solidFill>
              </a:rPr>
              <a:t>EWS LPP / MPP </a:t>
            </a:r>
            <a:r>
              <a:rPr lang="pt-PT" b="1" dirty="0" err="1" smtClean="0">
                <a:solidFill>
                  <a:srgbClr val="FFFFFF"/>
                </a:solidFill>
              </a:rPr>
              <a:t>Mechanic</a:t>
            </a:r>
            <a:r>
              <a:rPr lang="pt-PT" b="1" dirty="0" smtClean="0">
                <a:solidFill>
                  <a:srgbClr val="FFFFFF"/>
                </a:solidFill>
              </a:rPr>
              <a:t> Range – </a:t>
            </a:r>
            <a:r>
              <a:rPr lang="pt-PT" b="1" dirty="0" err="1" smtClean="0">
                <a:solidFill>
                  <a:srgbClr val="FFFFFF"/>
                </a:solidFill>
              </a:rPr>
              <a:t>Bosch</a:t>
            </a:r>
            <a:r>
              <a:rPr lang="pt-PT" b="1" dirty="0" smtClean="0">
                <a:solidFill>
                  <a:srgbClr val="FFFFFF"/>
                </a:solidFill>
              </a:rPr>
              <a:t> Design</a:t>
            </a:r>
            <a:endParaRPr lang="x-none" b="1" dirty="0">
              <a:solidFill>
                <a:srgbClr val="FFFFFF"/>
              </a:solidFill>
            </a:endParaRPr>
          </a:p>
        </p:txBody>
      </p:sp>
      <p:pic>
        <p:nvPicPr>
          <p:cNvPr id="8" name="Imagem 7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1670"/>
            <a:ext cx="1403350" cy="25146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tângulo 8" hidden="1"/>
          <p:cNvSpPr>
            <a:spLocks/>
          </p:cNvSpPr>
          <p:nvPr userDrawn="1">
            <p:custDataLst>
              <p:tags r:id="rId11"/>
            </p:custDataLst>
          </p:nvPr>
        </p:nvSpPr>
        <p:spPr>
          <a:xfrm>
            <a:off x="0" y="0"/>
            <a:ext cx="215900" cy="533400"/>
          </a:xfrm>
          <a:prstGeom prst="rect">
            <a:avLst/>
          </a:prstGeom>
          <a:solidFill>
            <a:srgbClr val="00326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>
              <a:solidFill>
                <a:srgbClr val="003264"/>
              </a:solidFill>
            </a:endParaRPr>
          </a:p>
        </p:txBody>
      </p:sp>
      <p:sp>
        <p:nvSpPr>
          <p:cNvPr id="12" name="Retângulo 11" hidden="1"/>
          <p:cNvSpPr>
            <a:spLocks/>
          </p:cNvSpPr>
          <p:nvPr userDrawn="1">
            <p:custDataLst>
              <p:tags r:id="rId12"/>
            </p:custDataLst>
          </p:nvPr>
        </p:nvSpPr>
        <p:spPr>
          <a:xfrm>
            <a:off x="0" y="0"/>
            <a:ext cx="669290" cy="533400"/>
          </a:xfrm>
          <a:prstGeom prst="rect">
            <a:avLst/>
          </a:prstGeom>
          <a:solidFill>
            <a:srgbClr val="00326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>
              <a:solidFill>
                <a:srgbClr val="00326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557B7-6DBA-4A78-8176-4226DD92CD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5" Type="http://schemas.openxmlformats.org/officeDocument/2006/relationships/theme" Target="../theme/theme1.xml"/><Relationship Id="rId15" Type="http://schemas.openxmlformats.org/officeDocument/2006/relationships/tags" Target="../tags/tag11.xml"/><Relationship Id="rId10" Type="http://schemas.openxmlformats.org/officeDocument/2006/relationships/tags" Target="../tags/tag6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5.xml"/><Relationship Id="rId14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PPTFOOTCOL.png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5562600"/>
            <a:ext cx="8534400" cy="6096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0"/>
            <a:ext cx="8534400" cy="533400"/>
          </a:xfrm>
          <a:prstGeom prst="rect">
            <a:avLst/>
          </a:prstGeom>
          <a:solidFill>
            <a:srgbClr val="003264"/>
          </a:solidFill>
          <a:ln w="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defRPr/>
            </a:pPr>
            <a:endParaRPr lang="x-none">
              <a:solidFill>
                <a:srgbClr val="003264"/>
              </a:solidFill>
              <a:latin typeface="Bosch Office Sans"/>
            </a:endParaRPr>
          </a:p>
        </p:txBody>
      </p:sp>
      <p:pic>
        <p:nvPicPr>
          <p:cNvPr id="10" name="Imagem 9" descr="BOCOL.png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477000" y="5651500"/>
            <a:ext cx="1828800" cy="406400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103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0" y="533400"/>
            <a:ext cx="8534400" cy="0"/>
          </a:xfrm>
          <a:prstGeom prst="line">
            <a:avLst/>
          </a:prstGeom>
          <a:noFill/>
          <a:ln w="9016">
            <a:solidFill>
              <a:srgbClr val="003264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1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0" y="5562600"/>
            <a:ext cx="8534400" cy="0"/>
          </a:xfrm>
          <a:prstGeom prst="line">
            <a:avLst/>
          </a:prstGeom>
          <a:noFill/>
          <a:ln w="9016">
            <a:solidFill>
              <a:srgbClr val="DDDDE7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x-none">
              <a:latin typeface="Bosch Office Sans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533400" y="533400"/>
            <a:ext cx="73152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 smtClean="0"/>
              <a:t>Titelmasterformat durch Klicken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533400" y="1066800"/>
            <a:ext cx="7315200" cy="3810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  <p:custDataLst>
              <p:tags r:id="rId13"/>
            </p:custDataLst>
          </p:nvPr>
        </p:nvSpPr>
        <p:spPr bwMode="auto">
          <a:xfrm>
            <a:off x="76200" y="5851525"/>
            <a:ext cx="381000" cy="1905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707070"/>
                </a:solidFill>
                <a:latin typeface="Bosch Office Sans"/>
              </a:defRPr>
            </a:lvl1pPr>
          </a:lstStyle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‹#›</a:t>
            </a:fld>
            <a:endParaRPr lang="x-none" dirty="0"/>
          </a:p>
        </p:txBody>
      </p:sp>
      <p:pic>
        <p:nvPicPr>
          <p:cNvPr id="4" name="Imagem 3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41670"/>
            <a:ext cx="1403350" cy="251460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etângulo 4" hidden="1"/>
          <p:cNvSpPr>
            <a:spLocks/>
          </p:cNvSpPr>
          <p:nvPr userDrawn="1">
            <p:custDataLst>
              <p:tags r:id="rId15"/>
            </p:custDataLst>
          </p:nvPr>
        </p:nvSpPr>
        <p:spPr>
          <a:xfrm>
            <a:off x="0" y="0"/>
            <a:ext cx="215900" cy="533400"/>
          </a:xfrm>
          <a:prstGeom prst="rect">
            <a:avLst/>
          </a:prstGeom>
          <a:solidFill>
            <a:srgbClr val="00326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>
              <a:solidFill>
                <a:srgbClr val="003264"/>
              </a:solidFill>
            </a:endParaRPr>
          </a:p>
        </p:txBody>
      </p:sp>
      <p:sp>
        <p:nvSpPr>
          <p:cNvPr id="6" name="Retângulo 5" hidden="1"/>
          <p:cNvSpPr>
            <a:spLocks/>
          </p:cNvSpPr>
          <p:nvPr userDrawn="1">
            <p:custDataLst>
              <p:tags r:id="rId16"/>
            </p:custDataLst>
          </p:nvPr>
        </p:nvSpPr>
        <p:spPr>
          <a:xfrm>
            <a:off x="0" y="0"/>
            <a:ext cx="669290" cy="533400"/>
          </a:xfrm>
          <a:prstGeom prst="rect">
            <a:avLst/>
          </a:prstGeom>
          <a:solidFill>
            <a:srgbClr val="00326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GB">
              <a:solidFill>
                <a:srgbClr val="00326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9" r:id="rId2"/>
    <p:sldLayoutId id="2147483660" r:id="rId3"/>
    <p:sldLayoutId id="2147483661" r:id="rId4"/>
  </p:sldLayoutIdLst>
  <p:txStyles>
    <p:titleStyle>
      <a:lvl1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 b="0" i="0" u="none">
          <a:solidFill>
            <a:srgbClr val="000000"/>
          </a:solidFill>
          <a:latin typeface="Bosch Office Sans"/>
          <a:ea typeface="+mj-ea"/>
          <a:cs typeface="+mj-cs"/>
        </a:defRPr>
      </a:lvl1pPr>
      <a:lvl2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2pPr>
      <a:lvl3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3pPr>
      <a:lvl4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4pPr>
      <a:lvl5pPr algn="l" rtl="0" eaLnBrk="0" fontAlgn="base" hangingPunct="0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5pPr>
      <a:lvl6pPr marL="4572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6pPr>
      <a:lvl7pPr marL="9144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7pPr>
      <a:lvl8pPr marL="13716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8pPr>
      <a:lvl9pPr marL="1828800" algn="l" rtl="0" fontAlgn="base">
        <a:lnSpc>
          <a:spcPct val="111000"/>
        </a:lnSpc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Bosch Office Sans"/>
        </a:defRPr>
      </a:lvl9pPr>
    </p:titleStyle>
    <p:bodyStyle>
      <a:lvl1pPr marL="304800" indent="-3048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65000"/>
        <a:buFont typeface="Wingdings"/>
        <a:buChar char="è"/>
        <a:defRPr sz="1800" b="0" i="0" u="none">
          <a:solidFill>
            <a:schemeClr val="tx1"/>
          </a:solidFill>
          <a:latin typeface="Bosch Office Sans"/>
          <a:ea typeface="+mn-ea"/>
          <a:cs typeface="+mn-cs"/>
        </a:defRPr>
      </a:lvl1pPr>
      <a:lvl2pPr marL="6096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2pPr>
      <a:lvl3pPr marL="9144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3pPr>
      <a:lvl4pPr marL="12192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4pPr>
      <a:lvl5pPr marL="1524000" indent="-190500" algn="l" rtl="0" eaLnBrk="0" fontAlgn="base" hangingPunct="0">
        <a:lnSpc>
          <a:spcPct val="111000"/>
        </a:lnSpc>
        <a:spcBef>
          <a:spcPts val="0"/>
        </a:spcBef>
        <a:spcAft>
          <a:spcPts val="0"/>
        </a:spcAft>
        <a:buClr>
          <a:srgbClr val="425C8F"/>
        </a:buClr>
        <a:buSzPct val="50000"/>
        <a:buFont typeface="Wingdings"/>
        <a:buChar char=""/>
        <a:defRPr sz="1800" b="0" i="0" u="none">
          <a:solidFill>
            <a:schemeClr val="tx1"/>
          </a:solidFill>
          <a:latin typeface="Bosch Office Sans"/>
        </a:defRPr>
      </a:lvl5pPr>
      <a:lvl6pPr marL="19812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6pPr>
      <a:lvl7pPr marL="24384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7pPr>
      <a:lvl8pPr marL="28956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8pPr>
      <a:lvl9pPr marL="3352800" indent="-190500" algn="l" rtl="0" fontAlgn="base">
        <a:lnSpc>
          <a:spcPct val="111000"/>
        </a:lnSpc>
        <a:spcBef>
          <a:spcPct val="0"/>
        </a:spcBef>
        <a:spcAft>
          <a:spcPct val="0"/>
        </a:spcAft>
        <a:buClr>
          <a:srgbClr val="425C8F"/>
        </a:buClr>
        <a:buSzPct val="50000"/>
        <a:buFont typeface="Wingdings" pitchFamily="2" charset="2"/>
        <a:buChar char="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9" Type="http://schemas.openxmlformats.org/officeDocument/2006/relationships/notesSlide" Target="../notesSlides/notesSlide2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34" Type="http://schemas.openxmlformats.org/officeDocument/2006/relationships/tags" Target="../tags/tag87.xml"/><Relationship Id="rId42" Type="http://schemas.openxmlformats.org/officeDocument/2006/relationships/hyperlink" Target="http://clipart.me/premium-food-drinks/water-storage-capacity-icons-in-flat-design-style-375198" TargetMode="Externa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tags" Target="../tags/tag86.xml"/><Relationship Id="rId38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tags" Target="../tags/tag82.xml"/><Relationship Id="rId41" Type="http://schemas.openxmlformats.org/officeDocument/2006/relationships/image" Target="../media/image11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tags" Target="../tags/tag85.xml"/><Relationship Id="rId37" Type="http://schemas.openxmlformats.org/officeDocument/2006/relationships/tags" Target="../tags/tag90.xml"/><Relationship Id="rId40" Type="http://schemas.openxmlformats.org/officeDocument/2006/relationships/image" Target="../media/image27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tags" Target="../tags/tag81.xml"/><Relationship Id="rId36" Type="http://schemas.openxmlformats.org/officeDocument/2006/relationships/tags" Target="../tags/tag89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tags" Target="../tags/tag84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tags" Target="../tags/tag80.xml"/><Relationship Id="rId30" Type="http://schemas.openxmlformats.org/officeDocument/2006/relationships/tags" Target="../tags/tag83.xml"/><Relationship Id="rId35" Type="http://schemas.openxmlformats.org/officeDocument/2006/relationships/tags" Target="../tags/tag88.xml"/><Relationship Id="rId43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" Type="http://schemas.openxmlformats.org/officeDocument/2006/relationships/tags" Target="../tags/tag93.xml"/><Relationship Id="rId21" Type="http://schemas.openxmlformats.org/officeDocument/2006/relationships/tags" Target="../tags/tag111.xml"/><Relationship Id="rId34" Type="http://schemas.openxmlformats.org/officeDocument/2006/relationships/image" Target="../media/image30.jpeg"/><Relationship Id="rId7" Type="http://schemas.openxmlformats.org/officeDocument/2006/relationships/tags" Target="../tags/tag97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image" Target="../media/image29.png"/><Relationship Id="rId2" Type="http://schemas.openxmlformats.org/officeDocument/2006/relationships/tags" Target="../tags/tag9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image" Target="../media/image11.png"/><Relationship Id="rId5" Type="http://schemas.openxmlformats.org/officeDocument/2006/relationships/tags" Target="../tags/tag9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1.xml"/><Relationship Id="rId6" Type="http://schemas.openxmlformats.org/officeDocument/2006/relationships/image" Target="../media/image5.png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3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4.xml"/><Relationship Id="rId6" Type="http://schemas.openxmlformats.org/officeDocument/2006/relationships/image" Target="../media/image37.jpe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5.xml"/><Relationship Id="rId5" Type="http://schemas.openxmlformats.org/officeDocument/2006/relationships/image" Target="../media/image33.gi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image" Target="../media/image33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notesSlide" Target="../notesSlides/notesSlide1.xml"/><Relationship Id="rId17" Type="http://schemas.openxmlformats.org/officeDocument/2006/relationships/hyperlink" Target="http://www.google.ru/url?sa=i&amp;rct=j&amp;q=&amp;esrc=s&amp;source=images&amp;cd=&amp;cad=rja&amp;uact=8&amp;ved=0CAcQjRxqFQoTCOO6pPvjgMkCFUEycgod3kQBQA&amp;url=http://www.am-fe.ift.org/cms/?pid=1001016&amp;bvm=bv.106923889,d.bGQ&amp;psig=AFQjCNHPw6J-IX1897XTrWcsDrdR0G-0Yw&amp;ust=1447070380615511" TargetMode="External"/><Relationship Id="rId2" Type="http://schemas.openxmlformats.org/officeDocument/2006/relationships/tags" Target="../tags/tag27.xml"/><Relationship Id="rId16" Type="http://schemas.openxmlformats.org/officeDocument/2006/relationships/image" Target="../media/image13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0.xml"/><Relationship Id="rId15" Type="http://schemas.openxmlformats.org/officeDocument/2006/relationships/hyperlink" Target="http://www.google.ru/url?sa=i&amp;rct=j&amp;q=&amp;esrc=s&amp;source=images&amp;cd=&amp;cad=rja&amp;uact=8&amp;ved=0CAcQjRxqFQoTCMzSiOXjgMkCFWkmcgodXs4CJQ&amp;url=http://www.forzasilicon.com/fact-sheet/&amp;bvm=bv.106923889,d.bGQ&amp;psig=AFQjCNHPw6J-IX1897XTrWcsDrdR0G-0Yw&amp;ust=1447070380615511" TargetMode="Externa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9.xml"/><Relationship Id="rId5" Type="http://schemas.openxmlformats.org/officeDocument/2006/relationships/image" Target="../media/image33.gif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0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1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tags" Target="../tags/tag144.xml"/><Relationship Id="rId18" Type="http://schemas.openxmlformats.org/officeDocument/2006/relationships/image" Target="../media/image46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tags" Target="../tags/tag143.xml"/><Relationship Id="rId17" Type="http://schemas.openxmlformats.org/officeDocument/2006/relationships/image" Target="../media/image11.png"/><Relationship Id="rId2" Type="http://schemas.openxmlformats.org/officeDocument/2006/relationships/tags" Target="../tags/tag133.xml"/><Relationship Id="rId16" Type="http://schemas.openxmlformats.org/officeDocument/2006/relationships/slide" Target="slide24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41.xml"/><Relationship Id="rId19" Type="http://schemas.openxmlformats.org/officeDocument/2006/relationships/image" Target="../media/image47.png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tags" Target="../tags/tag1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148.xml"/><Relationship Id="rId7" Type="http://schemas.openxmlformats.org/officeDocument/2006/relationships/tags" Target="../tags/tag152.xml"/><Relationship Id="rId12" Type="http://schemas.openxmlformats.org/officeDocument/2006/relationships/tags" Target="../tags/tag157.xml"/><Relationship Id="rId17" Type="http://schemas.openxmlformats.org/officeDocument/2006/relationships/image" Target="../media/image49.png"/><Relationship Id="rId2" Type="http://schemas.openxmlformats.org/officeDocument/2006/relationships/tags" Target="../tags/tag147.xml"/><Relationship Id="rId16" Type="http://schemas.openxmlformats.org/officeDocument/2006/relationships/image" Target="../media/image48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tags" Target="../tags/tag156.xml"/><Relationship Id="rId5" Type="http://schemas.openxmlformats.org/officeDocument/2006/relationships/tags" Target="../tags/tag150.xml"/><Relationship Id="rId15" Type="http://schemas.openxmlformats.org/officeDocument/2006/relationships/image" Target="../media/image11.png"/><Relationship Id="rId10" Type="http://schemas.openxmlformats.org/officeDocument/2006/relationships/tags" Target="../tags/tag155.xml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13" Type="http://schemas.openxmlformats.org/officeDocument/2006/relationships/tags" Target="../tags/tag170.xml"/><Relationship Id="rId18" Type="http://schemas.openxmlformats.org/officeDocument/2006/relationships/tags" Target="../tags/tag175.xml"/><Relationship Id="rId26" Type="http://schemas.openxmlformats.org/officeDocument/2006/relationships/image" Target="../media/image6.png"/><Relationship Id="rId3" Type="http://schemas.openxmlformats.org/officeDocument/2006/relationships/tags" Target="../tags/tag160.xml"/><Relationship Id="rId21" Type="http://schemas.openxmlformats.org/officeDocument/2006/relationships/tags" Target="../tags/tag178.xml"/><Relationship Id="rId7" Type="http://schemas.openxmlformats.org/officeDocument/2006/relationships/tags" Target="../tags/tag164.xml"/><Relationship Id="rId12" Type="http://schemas.openxmlformats.org/officeDocument/2006/relationships/tags" Target="../tags/tag169.xml"/><Relationship Id="rId17" Type="http://schemas.openxmlformats.org/officeDocument/2006/relationships/tags" Target="../tags/tag174.xml"/><Relationship Id="rId25" Type="http://schemas.openxmlformats.org/officeDocument/2006/relationships/image" Target="../media/image11.png"/><Relationship Id="rId2" Type="http://schemas.openxmlformats.org/officeDocument/2006/relationships/tags" Target="../tags/tag159.xml"/><Relationship Id="rId16" Type="http://schemas.openxmlformats.org/officeDocument/2006/relationships/tags" Target="../tags/tag173.xml"/><Relationship Id="rId20" Type="http://schemas.openxmlformats.org/officeDocument/2006/relationships/tags" Target="../tags/tag177.xml"/><Relationship Id="rId29" Type="http://schemas.openxmlformats.org/officeDocument/2006/relationships/image" Target="../media/image51.png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11" Type="http://schemas.openxmlformats.org/officeDocument/2006/relationships/tags" Target="../tags/tag168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62.xml"/><Relationship Id="rId15" Type="http://schemas.openxmlformats.org/officeDocument/2006/relationships/tags" Target="../tags/tag172.xml"/><Relationship Id="rId23" Type="http://schemas.openxmlformats.org/officeDocument/2006/relationships/tags" Target="../tags/tag180.xml"/><Relationship Id="rId28" Type="http://schemas.openxmlformats.org/officeDocument/2006/relationships/image" Target="../media/image50.png"/><Relationship Id="rId10" Type="http://schemas.openxmlformats.org/officeDocument/2006/relationships/tags" Target="../tags/tag167.xml"/><Relationship Id="rId19" Type="http://schemas.openxmlformats.org/officeDocument/2006/relationships/tags" Target="../tags/tag176.xml"/><Relationship Id="rId4" Type="http://schemas.openxmlformats.org/officeDocument/2006/relationships/tags" Target="../tags/tag161.xml"/><Relationship Id="rId9" Type="http://schemas.openxmlformats.org/officeDocument/2006/relationships/tags" Target="../tags/tag166.xml"/><Relationship Id="rId14" Type="http://schemas.openxmlformats.org/officeDocument/2006/relationships/tags" Target="../tags/tag171.xml"/><Relationship Id="rId22" Type="http://schemas.openxmlformats.org/officeDocument/2006/relationships/tags" Target="../tags/tag179.xml"/><Relationship Id="rId27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image" Target="../media/image53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image" Target="../media/image52.png"/><Relationship Id="rId2" Type="http://schemas.openxmlformats.org/officeDocument/2006/relationships/tags" Target="../tags/tag182.xml"/><Relationship Id="rId16" Type="http://schemas.openxmlformats.org/officeDocument/2006/relationships/image" Target="../media/image11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190.xml"/><Relationship Id="rId19" Type="http://schemas.openxmlformats.org/officeDocument/2006/relationships/image" Target="../media/image54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hyperlink" Target="http://www.google.ru/url?sa=i&amp;rct=j&amp;q=&amp;esrc=s&amp;source=images&amp;cd=&amp;cad=rja&amp;uact=8&amp;ved=0CAcQjRxqFQoTCJWq16KWgckCFcwRLAodAqgBow&amp;url=http://www.123rf.com/photo_22150820_abstract-grunge-rubber-stamp-with-the-text-new-design-written-inside-the-stamp.html&amp;bvm=bv.106923889,d.bGQ&amp;psig=AFQjCNH7R0SHmhJ0DhdBZ9QI7tGmAOmjjw&amp;ust=1447084009960596" TargetMode="External"/><Relationship Id="rId18" Type="http://schemas.openxmlformats.org/officeDocument/2006/relationships/slide" Target="slide3.xml"/><Relationship Id="rId3" Type="http://schemas.openxmlformats.org/officeDocument/2006/relationships/tags" Target="../tags/tag38.xml"/><Relationship Id="rId21" Type="http://schemas.openxmlformats.org/officeDocument/2006/relationships/hyperlink" Target="http://www.google.ru/url?sa=i&amp;rct=j&amp;q=&amp;esrc=s&amp;source=images&amp;cd=&amp;cad=rja&amp;uact=8&amp;ved=0CAcQjRxqFQoTCJ_L3MiVgckCFQTZLAodS5MLzQ&amp;url=http://4-designer.com/2013/05/New-theme-cool-icon-psd-layered-material/&amp;bvm=bv.106923889,d.bGQ&amp;psig=AFQjCNEBq6LdZEZJapZxpAeZhmjQraItYA&amp;ust=1447083733269819" TargetMode="External"/><Relationship Id="rId7" Type="http://schemas.openxmlformats.org/officeDocument/2006/relationships/tags" Target="../tags/tag42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1.png"/><Relationship Id="rId2" Type="http://schemas.openxmlformats.org/officeDocument/2006/relationships/tags" Target="../tags/tag37.xml"/><Relationship Id="rId16" Type="http://schemas.openxmlformats.org/officeDocument/2006/relationships/image" Target="../media/image17.png"/><Relationship Id="rId20" Type="http://schemas.openxmlformats.org/officeDocument/2006/relationships/image" Target="../media/image18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16.png"/><Relationship Id="rId10" Type="http://schemas.openxmlformats.org/officeDocument/2006/relationships/tags" Target="../tags/tag45.xml"/><Relationship Id="rId19" Type="http://schemas.openxmlformats.org/officeDocument/2006/relationships/image" Target="../media/image5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Nyz2-HnzsgCFcVzcgodkAwNQw&amp;url=http://wariant.com.ua/suhoy_ili_mokryiy_ten__.html&amp;bvm=bv.105454873,d.bGQ&amp;psig=AFQjCNHJ8nlULGlyQaU8U91O2GtlZoatUQ&amp;ust=1445353538776369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93" y="1710408"/>
            <a:ext cx="3661792" cy="533400"/>
          </a:xfrm>
        </p:spPr>
        <p:txBody>
          <a:bodyPr/>
          <a:lstStyle/>
          <a:p>
            <a:r>
              <a:rPr lang="ru-RU" b="1" dirty="0" smtClean="0"/>
              <a:t>Новое поколение </a:t>
            </a:r>
            <a:r>
              <a:rPr lang="ru-RU" dirty="0" smtClean="0"/>
              <a:t>электрических накопительных водонагревателей </a:t>
            </a:r>
            <a:r>
              <a:rPr lang="en-US" b="1" dirty="0" smtClean="0"/>
              <a:t>Bosch Tronic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895350"/>
            <a:ext cx="550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Информация о продукте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126" y="1009650"/>
            <a:ext cx="2926024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603" y="1584764"/>
            <a:ext cx="533743" cy="526172"/>
          </a:xfrm>
          <a:prstGeom prst="ellipse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12391" t="21917" r="21683" b="59523"/>
          <a:stretch>
            <a:fillRect/>
          </a:stretch>
        </p:blipFill>
        <p:spPr bwMode="auto">
          <a:xfrm>
            <a:off x="1909762" y="4781550"/>
            <a:ext cx="662895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__"/>
          <p:cNvPicPr>
            <a:picLocks noChangeAspect="1" noChangeArrowheads="1"/>
          </p:cNvPicPr>
          <p:nvPr/>
        </p:nvPicPr>
        <p:blipFill>
          <a:blip r:embed="rId4" cstate="print"/>
          <a:srcRect l="10161" t="78235" r="20210" b="2991"/>
          <a:stretch>
            <a:fillRect/>
          </a:stretch>
        </p:blipFill>
        <p:spPr bwMode="auto">
          <a:xfrm>
            <a:off x="2633662" y="4791075"/>
            <a:ext cx="69218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____"/>
          <p:cNvPicPr>
            <a:picLocks noChangeAspect="1" noChangeArrowheads="1"/>
          </p:cNvPicPr>
          <p:nvPr/>
        </p:nvPicPr>
        <p:blipFill>
          <a:blip r:embed="rId4" cstate="print"/>
          <a:srcRect l="12708" t="3067" r="22107" b="78586"/>
          <a:stretch>
            <a:fillRect/>
          </a:stretch>
        </p:blipFill>
        <p:spPr bwMode="auto">
          <a:xfrm>
            <a:off x="3452812" y="4781550"/>
            <a:ext cx="66307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5763" y="4781551"/>
            <a:ext cx="717698" cy="6858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2037" y="4733925"/>
            <a:ext cx="746535" cy="752475"/>
          </a:xfrm>
          <a:prstGeom prst="rect">
            <a:avLst/>
          </a:prstGeom>
          <a:noFill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2" y="4762500"/>
            <a:ext cx="771525" cy="707894"/>
          </a:xfrm>
          <a:prstGeom prst="rect">
            <a:avLst/>
          </a:prstGeom>
          <a:noFill/>
        </p:spPr>
      </p:pic>
      <p:pic>
        <p:nvPicPr>
          <p:cNvPr id="14" name="Picture 6___"/>
          <p:cNvPicPr>
            <a:picLocks noChangeAspect="1" noChangeArrowheads="1"/>
          </p:cNvPicPr>
          <p:nvPr/>
        </p:nvPicPr>
        <p:blipFill>
          <a:blip r:embed="rId4" cstate="print"/>
          <a:srcRect l="11616" t="59493" r="23199" b="21734"/>
          <a:stretch>
            <a:fillRect/>
          </a:stretch>
        </p:blipFill>
        <p:spPr bwMode="auto">
          <a:xfrm>
            <a:off x="5072062" y="48006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Bild 36" descr="BoschTT_Icon-Warmwasser_130614_w.wm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0513" y="38100"/>
            <a:ext cx="5048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/>
              <a:t>Электронный термостат </a:t>
            </a:r>
            <a:r>
              <a:rPr lang="en-US" sz="2600" b="1" dirty="0" smtClean="0"/>
              <a:t>Tronic 8000T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Электронный защитный термостат"/>
          <p:cNvPicPr>
            <a:picLocks noChangeAspect="1" noChangeArrowheads="1"/>
          </p:cNvPicPr>
          <p:nvPr/>
        </p:nvPicPr>
        <p:blipFill>
          <a:blip r:embed="rId2" cstate="print"/>
          <a:srcRect t="5417" r="51402" b="13958"/>
          <a:stretch>
            <a:fillRect/>
          </a:stretch>
        </p:blipFill>
        <p:spPr bwMode="auto">
          <a:xfrm>
            <a:off x="180975" y="1819275"/>
            <a:ext cx="2476500" cy="2457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775" y="1590675"/>
            <a:ext cx="56387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Наиболее технологически совершенный термостат из всей линейки. Работает на основе изменения сопротивления датчика под воздействием температуры.</a:t>
            </a:r>
          </a:p>
          <a:p>
            <a:r>
              <a:rPr lang="ru-RU" dirty="0" smtClean="0"/>
              <a:t>При помощи такого термостата можно управлять работой бойлера с точностью до 1-3 </a:t>
            </a:r>
            <a:r>
              <a:rPr lang="ru-RU" baseline="30000" dirty="0" smtClean="0"/>
              <a:t>о</a:t>
            </a:r>
            <a:r>
              <a:rPr lang="ru-RU" dirty="0" smtClean="0"/>
              <a:t>С. </a:t>
            </a:r>
          </a:p>
          <a:p>
            <a:r>
              <a:rPr lang="ru-RU" dirty="0" smtClean="0"/>
              <a:t>Такого рода термостаты обеспечивают максимальную </a:t>
            </a:r>
            <a:r>
              <a:rPr lang="ru-RU" dirty="0" err="1" smtClean="0"/>
              <a:t>энергоэффективность</a:t>
            </a:r>
            <a:r>
              <a:rPr lang="ru-RU" dirty="0" smtClean="0"/>
              <a:t> бойлера и позволяют экономить на счетах за электроэнергию.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print"/>
          <a:stretch>
            <a:fillRect/>
          </a:stretch>
        </p:blipFill>
        <p:spPr>
          <a:xfrm>
            <a:off x="-7408" y="1186298"/>
            <a:ext cx="3162020" cy="3824135"/>
          </a:xfrm>
          <a:prstGeom prst="rect">
            <a:avLst/>
          </a:prstGeom>
        </p:spPr>
      </p:pic>
      <p:pic>
        <p:nvPicPr>
          <p:cNvPr id="8" name="Imagem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41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2" name="Título 1"/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532800" y="532800"/>
            <a:ext cx="7772400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kern="0" dirty="0" smtClean="0">
                <a:solidFill>
                  <a:schemeClr val="accent1"/>
                </a:solidFill>
                <a:ea typeface="+mj-ea"/>
                <a:cs typeface="+mj-cs"/>
              </a:rPr>
              <a:t>Конструкция</a:t>
            </a:r>
            <a:r>
              <a:rPr kumimoji="0" lang="ru-RU" sz="27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 ЭВН </a:t>
            </a:r>
            <a:r>
              <a:rPr kumimoji="0" lang="en-US" sz="2700" b="1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Tronic</a:t>
            </a:r>
            <a:endParaRPr kumimoji="0" lang="en-GB" sz="2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1400393" y="3538085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1</a:t>
            </a:r>
            <a:endParaRPr lang="en-GB" sz="13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1525446" y="2894901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2</a:t>
            </a:r>
            <a:endParaRPr lang="en-GB" sz="13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432774" y="4087298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3</a:t>
            </a:r>
            <a:endParaRPr lang="en-GB" sz="13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1386880" y="2090254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4</a:t>
            </a:r>
            <a:endParaRPr lang="en-GB" sz="13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2712771" y="3471209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5</a:t>
            </a:r>
            <a:endParaRPr lang="en-GB" sz="13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1026840" y="4682542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6</a:t>
            </a:r>
            <a:endParaRPr lang="en-GB" sz="13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1674912" y="4754550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7</a:t>
            </a:r>
            <a:endParaRPr lang="en-GB" sz="13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810816" y="1658206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8</a:t>
            </a:r>
            <a:endParaRPr lang="en-GB" sz="1300" dirty="0"/>
          </a:p>
        </p:txBody>
      </p:sp>
      <p:sp>
        <p:nvSpPr>
          <p:cNvPr id="21" name="Rectangle 20"/>
          <p:cNvSpPr/>
          <p:nvPr>
            <p:custDataLst>
              <p:tags r:id="rId18"/>
            </p:custDataLst>
          </p:nvPr>
        </p:nvSpPr>
        <p:spPr>
          <a:xfrm>
            <a:off x="666800" y="4394510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8</a:t>
            </a:r>
            <a:endParaRPr lang="en-GB" sz="1300" dirty="0"/>
          </a:p>
        </p:txBody>
      </p:sp>
      <p:sp>
        <p:nvSpPr>
          <p:cNvPr id="23" name="Rectangle 22"/>
          <p:cNvSpPr/>
          <p:nvPr>
            <p:custDataLst>
              <p:tags r:id="rId19"/>
            </p:custDataLst>
          </p:nvPr>
        </p:nvSpPr>
        <p:spPr>
          <a:xfrm>
            <a:off x="2252774" y="2511186"/>
            <a:ext cx="180000" cy="180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/>
              <a:t>9</a:t>
            </a:r>
            <a:endParaRPr lang="en-GB" sz="1300" dirty="0"/>
          </a:p>
        </p:txBody>
      </p:sp>
      <p:sp>
        <p:nvSpPr>
          <p:cNvPr id="24" name="CaixaDeTexto 23"/>
          <p:cNvSpPr txBox="1"/>
          <p:nvPr>
            <p:custDataLst>
              <p:tags r:id="rId20"/>
            </p:custDataLst>
          </p:nvPr>
        </p:nvSpPr>
        <p:spPr>
          <a:xfrm>
            <a:off x="3691135" y="1285900"/>
            <a:ext cx="4157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Тэн («сухой» для моделей </a:t>
            </a:r>
            <a:r>
              <a:rPr lang="en-US" sz="1400" dirty="0" smtClean="0">
                <a:solidFill>
                  <a:schemeClr val="accent1"/>
                </a:solidFill>
              </a:rPr>
              <a:t>Tronic 6000T</a:t>
            </a:r>
            <a:r>
              <a:rPr lang="ru-RU" sz="1400" dirty="0" smtClean="0">
                <a:solidFill>
                  <a:schemeClr val="accent1"/>
                </a:solidFill>
              </a:rPr>
              <a:t>/8000</a:t>
            </a:r>
            <a:r>
              <a:rPr lang="en-US" sz="1400" dirty="0" smtClean="0">
                <a:solidFill>
                  <a:schemeClr val="accent1"/>
                </a:solidFill>
              </a:rPr>
              <a:t>T)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2" name="Rectangle 12______"/>
          <p:cNvSpPr/>
          <p:nvPr>
            <p:custDataLst>
              <p:tags r:id="rId21"/>
            </p:custDataLst>
          </p:nvPr>
        </p:nvSpPr>
        <p:spPr>
          <a:xfrm>
            <a:off x="3427380" y="3482542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6</a:t>
            </a:r>
            <a:endParaRPr lang="en-GB" sz="1400" dirty="0"/>
          </a:p>
        </p:txBody>
      </p:sp>
      <p:sp>
        <p:nvSpPr>
          <p:cNvPr id="33" name="Rectangle 12_______"/>
          <p:cNvSpPr/>
          <p:nvPr>
            <p:custDataLst>
              <p:tags r:id="rId22"/>
            </p:custDataLst>
          </p:nvPr>
        </p:nvSpPr>
        <p:spPr>
          <a:xfrm>
            <a:off x="3427380" y="3939264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7</a:t>
            </a:r>
            <a:endParaRPr lang="en-GB" sz="1400" dirty="0"/>
          </a:p>
        </p:txBody>
      </p:sp>
      <p:sp>
        <p:nvSpPr>
          <p:cNvPr id="34" name="Rectangle 12________"/>
          <p:cNvSpPr/>
          <p:nvPr>
            <p:custDataLst>
              <p:tags r:id="rId23"/>
            </p:custDataLst>
          </p:nvPr>
        </p:nvSpPr>
        <p:spPr>
          <a:xfrm>
            <a:off x="3427380" y="4414569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8</a:t>
            </a:r>
            <a:endParaRPr lang="en-GB" sz="1400" dirty="0"/>
          </a:p>
        </p:txBody>
      </p:sp>
      <p:sp>
        <p:nvSpPr>
          <p:cNvPr id="35" name="Rectangle 12_________"/>
          <p:cNvSpPr/>
          <p:nvPr>
            <p:custDataLst>
              <p:tags r:id="rId24"/>
            </p:custDataLst>
          </p:nvPr>
        </p:nvSpPr>
        <p:spPr>
          <a:xfrm>
            <a:off x="3427380" y="4897964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9</a:t>
            </a:r>
            <a:endParaRPr lang="en-GB" sz="1400" dirty="0"/>
          </a:p>
        </p:txBody>
      </p:sp>
      <p:sp>
        <p:nvSpPr>
          <p:cNvPr id="36" name="CaixaDeTexto 35"/>
          <p:cNvSpPr txBox="1"/>
          <p:nvPr>
            <p:custDataLst>
              <p:tags r:id="rId25"/>
            </p:custDataLst>
          </p:nvPr>
        </p:nvSpPr>
        <p:spPr>
          <a:xfrm>
            <a:off x="3691136" y="1698203"/>
            <a:ext cx="1575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Магниевый анод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7" name="CaixaDeTexto 36"/>
          <p:cNvSpPr txBox="1"/>
          <p:nvPr>
            <p:custDataLst>
              <p:tags r:id="rId26"/>
            </p:custDataLst>
          </p:nvPr>
        </p:nvSpPr>
        <p:spPr>
          <a:xfrm>
            <a:off x="3691136" y="2172442"/>
            <a:ext cx="3118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Теплоизоляций высокой плотности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8" name="CaixaDeTexto 37"/>
          <p:cNvSpPr txBox="1"/>
          <p:nvPr>
            <p:custDataLst>
              <p:tags r:id="rId27"/>
            </p:custDataLst>
          </p:nvPr>
        </p:nvSpPr>
        <p:spPr>
          <a:xfrm>
            <a:off x="3691136" y="2582044"/>
            <a:ext cx="382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Трубка подачи горячей воды</a:t>
            </a:r>
            <a:r>
              <a:rPr lang="en-GB" sz="1400" dirty="0" smtClean="0">
                <a:solidFill>
                  <a:schemeClr val="accent1"/>
                </a:solidFill>
              </a:rPr>
              <a:t> (</a:t>
            </a:r>
            <a:r>
              <a:rPr lang="ru-RU" sz="1400" dirty="0" err="1" smtClean="0">
                <a:solidFill>
                  <a:schemeClr val="accent1"/>
                </a:solidFill>
              </a:rPr>
              <a:t>нерж-я</a:t>
            </a:r>
            <a:r>
              <a:rPr lang="ru-RU" sz="1400" dirty="0" smtClean="0">
                <a:solidFill>
                  <a:schemeClr val="accent1"/>
                </a:solidFill>
              </a:rPr>
              <a:t> сталь</a:t>
            </a:r>
            <a:r>
              <a:rPr lang="en-GB" sz="1400" dirty="0" smtClean="0">
                <a:solidFill>
                  <a:schemeClr val="accent1"/>
                </a:solidFill>
              </a:rPr>
              <a:t>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39" name="CaixaDeTexto 38"/>
          <p:cNvSpPr txBox="1"/>
          <p:nvPr>
            <p:custDataLst>
              <p:tags r:id="rId28"/>
            </p:custDataLst>
          </p:nvPr>
        </p:nvSpPr>
        <p:spPr>
          <a:xfrm>
            <a:off x="3691136" y="3014092"/>
            <a:ext cx="1112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Лого </a:t>
            </a:r>
            <a:r>
              <a:rPr lang="en-US" sz="1400" dirty="0" smtClean="0">
                <a:solidFill>
                  <a:schemeClr val="accent1"/>
                </a:solidFill>
              </a:rPr>
              <a:t>Bosch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0" name="CaixaDeTexto 39"/>
          <p:cNvSpPr txBox="1"/>
          <p:nvPr>
            <p:custDataLst>
              <p:tags r:id="rId29"/>
            </p:custDataLst>
          </p:nvPr>
        </p:nvSpPr>
        <p:spPr>
          <a:xfrm>
            <a:off x="3691136" y="3443039"/>
            <a:ext cx="4466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Ручка-регулятор температуры </a:t>
            </a:r>
            <a:r>
              <a:rPr lang="en-GB" sz="1400" dirty="0" smtClean="0">
                <a:solidFill>
                  <a:schemeClr val="accent1"/>
                </a:solidFill>
              </a:rPr>
              <a:t>(</a:t>
            </a:r>
            <a:r>
              <a:rPr lang="ru-RU" sz="1400" dirty="0" smtClean="0">
                <a:solidFill>
                  <a:schemeClr val="accent1"/>
                </a:solidFill>
              </a:rPr>
              <a:t>кроме </a:t>
            </a:r>
            <a:r>
              <a:rPr lang="en-US" sz="1400" dirty="0" smtClean="0">
                <a:solidFill>
                  <a:schemeClr val="accent1"/>
                </a:solidFill>
              </a:rPr>
              <a:t>Tronic 1000T</a:t>
            </a:r>
            <a:r>
              <a:rPr lang="en-GB" sz="1400" dirty="0" smtClean="0">
                <a:solidFill>
                  <a:schemeClr val="accent1"/>
                </a:solidFill>
              </a:rPr>
              <a:t>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1" name="CaixaDeTexto 40"/>
          <p:cNvSpPr txBox="1"/>
          <p:nvPr>
            <p:custDataLst>
              <p:tags r:id="rId30"/>
            </p:custDataLst>
          </p:nvPr>
        </p:nvSpPr>
        <p:spPr>
          <a:xfrm>
            <a:off x="3691136" y="3922359"/>
            <a:ext cx="1514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Нижняя крышка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2" name="CaixaDeTexto 41"/>
          <p:cNvSpPr txBox="1"/>
          <p:nvPr>
            <p:custDataLst>
              <p:tags r:id="rId31"/>
            </p:custDataLst>
          </p:nvPr>
        </p:nvSpPr>
        <p:spPr>
          <a:xfrm>
            <a:off x="3691136" y="4383158"/>
            <a:ext cx="119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Корпус ЭВН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3" name="CaixaDeTexto 42"/>
          <p:cNvSpPr txBox="1"/>
          <p:nvPr>
            <p:custDataLst>
              <p:tags r:id="rId32"/>
            </p:custDataLst>
          </p:nvPr>
        </p:nvSpPr>
        <p:spPr>
          <a:xfrm>
            <a:off x="3691136" y="4866555"/>
            <a:ext cx="410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Внутренняя ёмкость со </a:t>
            </a:r>
            <a:r>
              <a:rPr lang="ru-RU" sz="1400" b="1" u="sng" dirty="0" smtClean="0">
                <a:solidFill>
                  <a:schemeClr val="accent1"/>
                </a:solidFill>
              </a:rPr>
              <a:t>стеклокерамическим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ru-RU" sz="1400" dirty="0" smtClean="0">
                <a:solidFill>
                  <a:schemeClr val="accent1"/>
                </a:solidFill>
              </a:rPr>
              <a:t>покрытием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45" name="Rectangle 12__________"/>
          <p:cNvSpPr/>
          <p:nvPr>
            <p:custDataLst>
              <p:tags r:id="rId33"/>
            </p:custDataLst>
          </p:nvPr>
        </p:nvSpPr>
        <p:spPr>
          <a:xfrm>
            <a:off x="3427380" y="1325403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47" name="Rectangle 12___________"/>
          <p:cNvSpPr/>
          <p:nvPr>
            <p:custDataLst>
              <p:tags r:id="rId34"/>
            </p:custDataLst>
          </p:nvPr>
        </p:nvSpPr>
        <p:spPr>
          <a:xfrm>
            <a:off x="3427380" y="1737706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2</a:t>
            </a:r>
            <a:endParaRPr lang="en-GB" sz="1400" dirty="0"/>
          </a:p>
        </p:txBody>
      </p:sp>
      <p:sp>
        <p:nvSpPr>
          <p:cNvPr id="48" name="Rectangle 12____________"/>
          <p:cNvSpPr/>
          <p:nvPr>
            <p:custDataLst>
              <p:tags r:id="rId35"/>
            </p:custDataLst>
          </p:nvPr>
        </p:nvSpPr>
        <p:spPr>
          <a:xfrm>
            <a:off x="3427380" y="2169754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3</a:t>
            </a:r>
            <a:endParaRPr lang="en-GB" sz="1400" dirty="0"/>
          </a:p>
        </p:txBody>
      </p:sp>
      <p:sp>
        <p:nvSpPr>
          <p:cNvPr id="49" name="Rectangle 12_____________"/>
          <p:cNvSpPr/>
          <p:nvPr>
            <p:custDataLst>
              <p:tags r:id="rId36"/>
            </p:custDataLst>
          </p:nvPr>
        </p:nvSpPr>
        <p:spPr>
          <a:xfrm>
            <a:off x="3427380" y="2621547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4</a:t>
            </a:r>
            <a:endParaRPr lang="en-GB" sz="1400" dirty="0"/>
          </a:p>
        </p:txBody>
      </p:sp>
      <p:sp>
        <p:nvSpPr>
          <p:cNvPr id="50" name="Rectangle 12______________"/>
          <p:cNvSpPr/>
          <p:nvPr>
            <p:custDataLst>
              <p:tags r:id="rId37"/>
            </p:custDataLst>
          </p:nvPr>
        </p:nvSpPr>
        <p:spPr>
          <a:xfrm>
            <a:off x="3427380" y="3053595"/>
            <a:ext cx="252000" cy="25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5</a:t>
            </a:r>
            <a:endParaRPr lang="en-GB" sz="1400" dirty="0"/>
          </a:p>
        </p:txBody>
      </p:sp>
      <p:sp>
        <p:nvSpPr>
          <p:cNvPr id="26" name="Marcador de Posição do Número do Diapositivo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  <p:sp>
        <p:nvSpPr>
          <p:cNvPr id="46" name="TextBox 45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png.clipart.me/graphics/thumbs/168/save-the-environment-and-water-icon_168360410.jpg">
            <a:hlinkClick r:id="rId42"/>
          </p:cNvPr>
          <p:cNvPicPr>
            <a:picLocks noChangeAspect="1" noChangeArrowheads="1"/>
          </p:cNvPicPr>
          <p:nvPr/>
        </p:nvPicPr>
        <p:blipFill>
          <a:blip r:embed="rId43" cstate="print"/>
          <a:srcRect l="15111" t="14000" r="28889" b="14000"/>
          <a:stretch>
            <a:fillRect/>
          </a:stretch>
        </p:blipFill>
        <p:spPr bwMode="auto">
          <a:xfrm>
            <a:off x="8105775" y="0"/>
            <a:ext cx="414867" cy="533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5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 wrap="square" lIns="0" tIns="0" rIns="0" bIns="0" anchor="t"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kern="1200" dirty="0" smtClean="0">
                <a:solidFill>
                  <a:schemeClr val="accent1"/>
                </a:solidFill>
                <a:ea typeface="+mn-ea"/>
                <a:cs typeface="+mn-cs"/>
              </a:rPr>
              <a:t>Наименование продукта</a:t>
            </a:r>
            <a:endParaRPr lang="en-GB" sz="2400" b="1" kern="1200" dirty="0">
              <a:solidFill>
                <a:schemeClr val="accent1"/>
              </a:solidFill>
              <a:ea typeface="+mn-ea"/>
              <a:cs typeface="+mn-cs"/>
            </a:endParaRPr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grpSp>
        <p:nvGrpSpPr>
          <p:cNvPr id="77" name="Grupo 76"/>
          <p:cNvGrpSpPr/>
          <p:nvPr/>
        </p:nvGrpSpPr>
        <p:grpSpPr>
          <a:xfrm>
            <a:off x="178677" y="800100"/>
            <a:ext cx="8341592" cy="4688521"/>
            <a:chOff x="676112" y="1188751"/>
            <a:chExt cx="8714596" cy="4688521"/>
          </a:xfrm>
        </p:grpSpPr>
        <p:grpSp>
          <p:nvGrpSpPr>
            <p:cNvPr id="79" name="Group 22"/>
            <p:cNvGrpSpPr/>
            <p:nvPr/>
          </p:nvGrpSpPr>
          <p:grpSpPr>
            <a:xfrm>
              <a:off x="771999" y="4149080"/>
              <a:ext cx="2529614" cy="1728192"/>
              <a:chOff x="5059288" y="2149996"/>
              <a:chExt cx="4119658" cy="2736304"/>
            </a:xfrm>
          </p:grpSpPr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5059288" y="2222004"/>
                <a:ext cx="391723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" name="Rectangle 21"/>
              <p:cNvSpPr/>
              <p:nvPr/>
            </p:nvSpPr>
            <p:spPr bwMode="auto">
              <a:xfrm>
                <a:off x="5074492" y="2149996"/>
                <a:ext cx="4104454" cy="2736304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lnSpc>
                    <a:spcPct val="11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D7298"/>
                  </a:buClr>
                  <a:buSzPct val="65000"/>
                  <a:buFont typeface="Wingdings" pitchFamily="2" charset="2"/>
                  <a:buNone/>
                </a:pPr>
                <a:endParaRPr lang="pt-PT" smtClean="0">
                  <a:solidFill>
                    <a:srgbClr val="003264"/>
                  </a:solidFill>
                </a:endParaRPr>
              </a:p>
            </p:txBody>
          </p:sp>
        </p:grpSp>
        <p:sp>
          <p:nvSpPr>
            <p:cNvPr id="80" name="Rectangl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69030" y="1188751"/>
              <a:ext cx="7776864" cy="369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02218" tIns="51108" rIns="102218" bIns="51108"/>
            <a:lstStyle/>
            <a:p>
              <a:pPr marL="331580" indent="-331580" defTabSz="913572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D7298"/>
                </a:buClr>
                <a:buSzPct val="65000"/>
                <a:defRPr/>
              </a:pPr>
              <a:r>
                <a:rPr lang="en-GB" dirty="0">
                  <a:solidFill>
                    <a:srgbClr val="003264"/>
                  </a:solidFill>
                </a:rPr>
                <a:t>       </a:t>
              </a:r>
              <a:r>
                <a:rPr lang="en-GB" dirty="0" smtClean="0">
                  <a:solidFill>
                    <a:srgbClr val="003264"/>
                  </a:solidFill>
                </a:rPr>
                <a:t>   </a:t>
              </a:r>
            </a:p>
            <a:p>
              <a:pPr marL="331580" indent="-331580" algn="ctr" defTabSz="913572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D7298"/>
                </a:buClr>
                <a:buSzPct val="65000"/>
                <a:defRPr/>
              </a:pPr>
              <a:r>
                <a:rPr lang="en-GB" dirty="0" smtClean="0">
                  <a:solidFill>
                    <a:srgbClr val="003264"/>
                  </a:solidFill>
                </a:rPr>
                <a:t> </a:t>
              </a:r>
              <a:r>
                <a:rPr lang="ru-RU" sz="1700" b="1" dirty="0" smtClean="0">
                  <a:solidFill>
                    <a:srgbClr val="003264"/>
                  </a:solidFill>
                </a:rPr>
                <a:t>Пример</a:t>
              </a:r>
              <a:r>
                <a:rPr lang="en-GB" sz="1700" b="1" dirty="0" smtClean="0">
                  <a:solidFill>
                    <a:srgbClr val="003264"/>
                  </a:solidFill>
                </a:rPr>
                <a:t>:  </a:t>
              </a:r>
              <a:r>
                <a:rPr lang="en-US" sz="1700" b="1" dirty="0" smtClean="0">
                  <a:solidFill>
                    <a:srgbClr val="003264"/>
                  </a:solidFill>
                </a:rPr>
                <a:t>Tronic 1000T (30 </a:t>
              </a:r>
              <a:r>
                <a:rPr lang="ru-RU" sz="1700" b="1" dirty="0" smtClean="0">
                  <a:solidFill>
                    <a:srgbClr val="003264"/>
                  </a:solidFill>
                </a:rPr>
                <a:t>литров)</a:t>
              </a:r>
              <a:endParaRPr lang="en-GB" sz="1700" b="1" i="1" dirty="0">
                <a:solidFill>
                  <a:srgbClr val="003264"/>
                </a:solidFill>
              </a:endParaRPr>
            </a:p>
            <a:p>
              <a:pPr marL="331580" indent="-331580" defTabSz="913572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D7298"/>
                </a:buClr>
                <a:buSzPct val="65000"/>
                <a:defRPr/>
              </a:pPr>
              <a:endParaRPr lang="en-GB" sz="1700" i="1" dirty="0">
                <a:solidFill>
                  <a:srgbClr val="003264"/>
                </a:solidFill>
              </a:endParaRPr>
            </a:p>
            <a:p>
              <a:pPr marL="331580" indent="-331580" algn="ctr" defTabSz="913572" eaLnBrk="0" fontAlgn="base" hangingPunct="0">
                <a:lnSpc>
                  <a:spcPct val="11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5D7298"/>
                </a:buClr>
                <a:buSzPct val="65000"/>
                <a:defRPr/>
              </a:pPr>
              <a:r>
                <a:rPr lang="de-DE" sz="2600" b="1" spc="600" dirty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ES </a:t>
              </a:r>
              <a:r>
                <a:rPr lang="de-DE" sz="2600" b="1" spc="600" dirty="0" smtClean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r>
                <a:rPr lang="ru-RU" sz="2600" b="1" spc="600" dirty="0" smtClean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de-DE" sz="2600" b="1" spc="600" dirty="0" smtClean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 5 1200W BO L1S-N</a:t>
              </a:r>
              <a:r>
                <a:rPr lang="en-US" sz="2600" b="1" spc="600" dirty="0" smtClean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</a:t>
              </a:r>
              <a:r>
                <a:rPr lang="de-DE" sz="2600" b="1" spc="600" dirty="0" smtClean="0">
                  <a:solidFill>
                    <a:srgbClr val="003264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WVB</a:t>
              </a:r>
              <a:endParaRPr lang="de-DE" sz="2600" b="1" spc="600" dirty="0">
                <a:solidFill>
                  <a:srgbClr val="003264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81" name="Rectangle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76112" y="2938560"/>
              <a:ext cx="1046328" cy="52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989" tIns="59196" rIns="0" bIns="0">
              <a:spAutoFit/>
            </a:bodyPr>
            <a:lstStyle/>
            <a:p>
              <a:pPr defTabSz="939800" eaLnBrk="0" hangingPunct="0">
                <a:spcBef>
                  <a:spcPct val="50000"/>
                </a:spcBef>
              </a:pPr>
              <a:r>
                <a:rPr lang="ru-RU" sz="1200" b="1" u="sng" dirty="0" smtClean="0">
                  <a:solidFill>
                    <a:schemeClr val="accent1"/>
                  </a:solidFill>
                </a:rPr>
                <a:t>Название </a:t>
              </a:r>
            </a:p>
            <a:p>
              <a:pPr defTabSz="939800" eaLnBrk="0" hangingPunct="0">
                <a:spcBef>
                  <a:spcPct val="50000"/>
                </a:spcBef>
              </a:pPr>
              <a:r>
                <a:rPr lang="ru-RU" sz="1200" b="1" u="sng" dirty="0" smtClean="0">
                  <a:solidFill>
                    <a:schemeClr val="accent1"/>
                  </a:solidFill>
                </a:rPr>
                <a:t>продукта</a:t>
              </a:r>
              <a:endParaRPr lang="en-GB" sz="1200" b="1" u="sng" dirty="0">
                <a:solidFill>
                  <a:schemeClr val="accent1"/>
                </a:solidFill>
              </a:endParaRPr>
            </a:p>
          </p:txBody>
        </p:sp>
        <p:sp>
          <p:nvSpPr>
            <p:cNvPr id="82" name="Line 10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1259632" y="2636913"/>
              <a:ext cx="144016" cy="2880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05954" y="3060576"/>
              <a:ext cx="1080120" cy="41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Объём</a:t>
              </a:r>
              <a:r>
                <a:rPr lang="en-GB" sz="1200" b="1" u="sng" dirty="0" smtClean="0">
                  <a:solidFill>
                    <a:schemeClr val="accent1"/>
                  </a:solidFill>
                </a:rPr>
                <a:t> </a:t>
              </a:r>
              <a:r>
                <a:rPr lang="en-GB" sz="1100" b="1" u="sng" dirty="0" smtClean="0">
                  <a:solidFill>
                    <a:schemeClr val="accent1"/>
                  </a:solidFill>
                </a:rPr>
                <a:t>(</a:t>
              </a:r>
              <a:r>
                <a:rPr lang="ru-RU" sz="1100" b="1" u="sng" dirty="0" smtClean="0">
                  <a:solidFill>
                    <a:schemeClr val="accent1"/>
                  </a:solidFill>
                </a:rPr>
                <a:t>л</a:t>
              </a:r>
              <a:r>
                <a:rPr lang="en-GB" sz="1100" b="1" u="sng" dirty="0" smtClean="0">
                  <a:solidFill>
                    <a:schemeClr val="accent1"/>
                  </a:solidFill>
                </a:rPr>
                <a:t>)</a:t>
              </a:r>
            </a:p>
            <a:p>
              <a:pPr algn="ctr" defTabSz="939800" eaLnBrk="0" hangingPunct="0"/>
              <a:endParaRPr lang="en-GB" sz="1100" b="1" u="sng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84" name="Line 1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123728" y="2636912"/>
              <a:ext cx="144016" cy="4320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87" name="Line 42_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3581263" y="2564904"/>
              <a:ext cx="0" cy="5497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88" name="Rectangle 41_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3413" y="3068960"/>
              <a:ext cx="1366207" cy="109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err="1" smtClean="0">
                  <a:solidFill>
                    <a:schemeClr val="accent1"/>
                  </a:solidFill>
                </a:rPr>
                <a:t>Мощ-ть</a:t>
              </a:r>
              <a:r>
                <a:rPr lang="en-US" sz="1200" b="1" u="sng" dirty="0" smtClean="0">
                  <a:solidFill>
                    <a:schemeClr val="accent1"/>
                  </a:solidFill>
                </a:rPr>
                <a:t> </a:t>
              </a:r>
              <a:r>
                <a:rPr lang="ru-RU" sz="1200" b="1" u="sng" dirty="0" smtClean="0">
                  <a:solidFill>
                    <a:schemeClr val="accent1"/>
                  </a:solidFill>
                </a:rPr>
                <a:t>тэна</a:t>
              </a:r>
              <a:r>
                <a:rPr lang="en-GB" sz="1200" b="1" u="sng" dirty="0" smtClean="0">
                  <a:solidFill>
                    <a:schemeClr val="accent1"/>
                  </a:solidFill>
                </a:rPr>
                <a:t> </a:t>
              </a:r>
              <a:r>
                <a:rPr lang="en-GB" sz="1200" u="sng" dirty="0" smtClean="0">
                  <a:solidFill>
                    <a:schemeClr val="accent1"/>
                  </a:solidFill>
                </a:rPr>
                <a:t>(</a:t>
              </a:r>
              <a:r>
                <a:rPr lang="ru-RU" sz="1200" u="sng" dirty="0" smtClean="0">
                  <a:solidFill>
                    <a:schemeClr val="accent1"/>
                  </a:solidFill>
                </a:rPr>
                <a:t>Вт</a:t>
              </a:r>
              <a:r>
                <a:rPr lang="en-GB" sz="1200" u="sng" dirty="0" smtClean="0">
                  <a:solidFill>
                    <a:schemeClr val="accent1"/>
                  </a:solidFill>
                </a:rPr>
                <a:t>)</a:t>
              </a:r>
              <a:r>
                <a:rPr lang="en-GB" sz="1100" dirty="0" smtClean="0">
                  <a:solidFill>
                    <a:schemeClr val="accent1"/>
                  </a:solidFill>
                </a:rPr>
                <a:t> </a:t>
              </a: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1200</a:t>
              </a: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1500</a:t>
              </a: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1600</a:t>
              </a: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2000</a:t>
              </a: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2400</a:t>
              </a:r>
            </a:p>
          </p:txBody>
        </p:sp>
        <p:sp>
          <p:nvSpPr>
            <p:cNvPr id="89" name="Rectangle 41__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531080" y="2996952"/>
              <a:ext cx="525850" cy="413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Бренд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dirty="0" smtClean="0">
                  <a:solidFill>
                    <a:schemeClr val="accent1"/>
                  </a:solidFill>
                </a:rPr>
                <a:t>BO</a:t>
              </a:r>
              <a:r>
                <a:rPr lang="en-US" sz="1100" dirty="0" smtClean="0">
                  <a:solidFill>
                    <a:schemeClr val="accent1"/>
                  </a:solidFill>
                </a:rPr>
                <a:t>SCH</a:t>
              </a:r>
              <a:endParaRPr lang="en-GB" sz="11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90" name="Line 42__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860023" y="2595138"/>
              <a:ext cx="229347" cy="40181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93" name="Line 42____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5940823" y="2575260"/>
              <a:ext cx="623014" cy="39756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94" name="Rectangle 41____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57489" y="2911227"/>
              <a:ext cx="1331744" cy="58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Диаметр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S</a:t>
              </a:r>
              <a:r>
                <a:rPr lang="ru-RU" sz="1100" dirty="0" smtClean="0">
                  <a:solidFill>
                    <a:schemeClr val="accent1"/>
                  </a:solidFill>
                </a:rPr>
                <a:t>-</a:t>
              </a:r>
              <a:r>
                <a:rPr lang="ru-RU" sz="1100" dirty="0" err="1" smtClean="0">
                  <a:solidFill>
                    <a:schemeClr val="accent1"/>
                  </a:solidFill>
                </a:rPr>
                <a:t>слим</a:t>
              </a:r>
              <a:r>
                <a:rPr lang="ru-RU" sz="1100" dirty="0" smtClean="0">
                  <a:solidFill>
                    <a:schemeClr val="accent1"/>
                  </a:solidFill>
                </a:rPr>
                <a:t> (</a:t>
              </a:r>
              <a:r>
                <a:rPr lang="en-US" sz="1100" dirty="0" smtClean="0">
                  <a:solidFill>
                    <a:schemeClr val="accent1"/>
                  </a:solidFill>
                </a:rPr>
                <a:t>d=35 </a:t>
              </a:r>
              <a:r>
                <a:rPr lang="ru-RU" sz="1100" dirty="0" smtClean="0">
                  <a:solidFill>
                    <a:schemeClr val="accent1"/>
                  </a:solidFill>
                </a:rPr>
                <a:t>см)</a:t>
              </a:r>
              <a:endParaRPr lang="en-GB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X</a:t>
              </a:r>
              <a:r>
                <a:rPr lang="ru-RU" sz="1100" dirty="0" smtClean="0">
                  <a:solidFill>
                    <a:schemeClr val="accent1"/>
                  </a:solidFill>
                </a:rPr>
                <a:t>-</a:t>
              </a:r>
              <a:r>
                <a:rPr lang="ru-RU" sz="1100" dirty="0" err="1" smtClean="0">
                  <a:solidFill>
                    <a:schemeClr val="accent1"/>
                  </a:solidFill>
                </a:rPr>
                <a:t>обычн</a:t>
              </a:r>
              <a:r>
                <a:rPr lang="ru-RU" sz="1100" dirty="0" smtClean="0">
                  <a:solidFill>
                    <a:schemeClr val="accent1"/>
                  </a:solidFill>
                </a:rPr>
                <a:t>.</a:t>
              </a:r>
              <a:endParaRPr lang="en-GB" sz="1100" dirty="0">
                <a:solidFill>
                  <a:schemeClr val="accent1"/>
                </a:solidFill>
              </a:endParaRPr>
            </a:p>
          </p:txBody>
        </p:sp>
        <p:sp>
          <p:nvSpPr>
            <p:cNvPr id="95" name="Rectangle 41_____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750830" y="3916221"/>
              <a:ext cx="1189932" cy="1090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err="1" smtClean="0">
                  <a:solidFill>
                    <a:schemeClr val="accent1"/>
                  </a:solidFill>
                </a:rPr>
                <a:t>Регулир</a:t>
              </a:r>
              <a:r>
                <a:rPr lang="ru-RU" sz="1200" b="1" u="sng" dirty="0" smtClean="0">
                  <a:solidFill>
                    <a:schemeClr val="accent1"/>
                  </a:solidFill>
                </a:rPr>
                <a:t>. </a:t>
              </a:r>
              <a:r>
                <a:rPr lang="en-US" sz="1200" b="1" u="sng" baseline="30000" dirty="0" smtClean="0">
                  <a:solidFill>
                    <a:schemeClr val="accent1"/>
                  </a:solidFill>
                </a:rPr>
                <a:t>O</a:t>
              </a:r>
              <a:r>
                <a:rPr lang="en-US" sz="1200" b="1" u="sng" dirty="0" smtClean="0">
                  <a:solidFill>
                    <a:schemeClr val="accent1"/>
                  </a:solidFill>
                </a:rPr>
                <a:t>t C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N</a:t>
              </a:r>
              <a:r>
                <a:rPr lang="en-GB" sz="1100" dirty="0" smtClean="0">
                  <a:solidFill>
                    <a:schemeClr val="accent1"/>
                  </a:solidFill>
                </a:rPr>
                <a:t>-</a:t>
              </a:r>
              <a:r>
                <a:rPr lang="ru-RU" sz="1100" dirty="0" smtClean="0">
                  <a:solidFill>
                    <a:schemeClr val="accent1"/>
                  </a:solidFill>
                </a:rPr>
                <a:t>нет</a:t>
              </a:r>
              <a:endParaRPr lang="en-GB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K</a:t>
              </a:r>
              <a:r>
                <a:rPr lang="ru-RU" sz="1100" dirty="0" smtClean="0">
                  <a:solidFill>
                    <a:schemeClr val="accent1"/>
                  </a:solidFill>
                </a:rPr>
                <a:t>-</a:t>
              </a:r>
              <a:r>
                <a:rPr lang="ru-RU" sz="1100" dirty="0" err="1" smtClean="0">
                  <a:solidFill>
                    <a:schemeClr val="accent1"/>
                  </a:solidFill>
                </a:rPr>
                <a:t>механ</a:t>
              </a:r>
              <a:r>
                <a:rPr lang="ru-RU" sz="1100" dirty="0" smtClean="0">
                  <a:solidFill>
                    <a:schemeClr val="accent1"/>
                  </a:solidFill>
                </a:rPr>
                <a:t>.</a:t>
              </a:r>
              <a:endParaRPr lang="en-GB" sz="1100" b="1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C</a:t>
              </a:r>
              <a:r>
                <a:rPr lang="ru-RU" sz="1100" dirty="0" smtClean="0">
                  <a:solidFill>
                    <a:schemeClr val="accent1"/>
                  </a:solidFill>
                </a:rPr>
                <a:t>-капилляр. </a:t>
              </a:r>
            </a:p>
            <a:p>
              <a:pPr algn="ctr" defTabSz="939800" eaLnBrk="0" hangingPunct="0"/>
              <a:r>
                <a:rPr lang="ru-RU" sz="1100" dirty="0" smtClean="0">
                  <a:solidFill>
                    <a:schemeClr val="accent1"/>
                  </a:solidFill>
                </a:rPr>
                <a:t>термостат</a:t>
              </a:r>
              <a:endParaRPr lang="en-GB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E</a:t>
              </a:r>
              <a:r>
                <a:rPr lang="ru-RU" sz="1100" dirty="0" smtClean="0">
                  <a:solidFill>
                    <a:schemeClr val="accent1"/>
                  </a:solidFill>
                </a:rPr>
                <a:t>-электрон.</a:t>
              </a:r>
              <a:endParaRPr lang="en-GB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96" name="Line 42_____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6732240" y="2557692"/>
              <a:ext cx="433118" cy="12313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97" name="Line 42______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7376410" y="2569740"/>
              <a:ext cx="91082" cy="30693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98" name="Rectangle 41______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33212" y="2848917"/>
              <a:ext cx="1099170" cy="93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Индикация. темпер.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T</a:t>
              </a:r>
              <a:r>
                <a:rPr lang="ru-RU" sz="1100" dirty="0" smtClean="0">
                  <a:solidFill>
                    <a:schemeClr val="accent1"/>
                  </a:solidFill>
                </a:rPr>
                <a:t>-термометр</a:t>
              </a:r>
              <a:endParaRPr lang="en-GB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D</a:t>
              </a:r>
              <a:r>
                <a:rPr lang="ru-RU" sz="1100" dirty="0" smtClean="0">
                  <a:solidFill>
                    <a:schemeClr val="accent1"/>
                  </a:solidFill>
                </a:rPr>
                <a:t>-дисплей</a:t>
              </a:r>
              <a:endParaRPr lang="en-US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US" sz="1100" b="1" dirty="0" smtClean="0">
                  <a:solidFill>
                    <a:schemeClr val="accent1"/>
                  </a:solidFill>
                </a:rPr>
                <a:t>N</a:t>
              </a:r>
              <a:r>
                <a:rPr lang="en-US" sz="1100" dirty="0" smtClean="0">
                  <a:solidFill>
                    <a:schemeClr val="accent1"/>
                  </a:solidFill>
                </a:rPr>
                <a:t> - </a:t>
              </a:r>
              <a:r>
                <a:rPr lang="ru-RU" sz="1100" dirty="0" smtClean="0">
                  <a:solidFill>
                    <a:schemeClr val="accent1"/>
                  </a:solidFill>
                </a:rPr>
                <a:t>нет</a:t>
              </a:r>
              <a:endParaRPr lang="en-GB" sz="11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99" name="Line 42_______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7757947" y="2545442"/>
              <a:ext cx="103835" cy="21567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100" name="Rectangle 41_______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151194" y="4581128"/>
              <a:ext cx="1099171" cy="59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Место монтажа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W</a:t>
              </a:r>
              <a:r>
                <a:rPr lang="ru-RU" sz="1100" dirty="0" smtClean="0">
                  <a:solidFill>
                    <a:schemeClr val="accent1"/>
                  </a:solidFill>
                </a:rPr>
                <a:t>- на стене</a:t>
              </a:r>
              <a:endParaRPr lang="en-GB" sz="11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01" name="Rectangle 41________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689781" y="3667337"/>
              <a:ext cx="1553014" cy="92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Вариант монтажа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V</a:t>
              </a:r>
              <a:r>
                <a:rPr lang="ru-RU" sz="1100" dirty="0" smtClean="0">
                  <a:solidFill>
                    <a:schemeClr val="accent1"/>
                  </a:solidFill>
                </a:rPr>
                <a:t>-вертикал</a:t>
              </a:r>
            </a:p>
            <a:p>
              <a:pPr algn="ctr" defTabSz="939800" eaLnBrk="0" hangingPunct="0"/>
              <a:r>
                <a:rPr lang="en-US" sz="1100" b="1" dirty="0" smtClean="0">
                  <a:solidFill>
                    <a:schemeClr val="accent1"/>
                  </a:solidFill>
                </a:rPr>
                <a:t>R-</a:t>
              </a:r>
              <a:r>
                <a:rPr lang="en-US" sz="1100" dirty="0" smtClean="0">
                  <a:solidFill>
                    <a:schemeClr val="accent1"/>
                  </a:solidFill>
                </a:rPr>
                <a:t> </a:t>
              </a:r>
              <a:r>
                <a:rPr lang="ru-RU" sz="1100" dirty="0" smtClean="0">
                  <a:solidFill>
                    <a:schemeClr val="accent1"/>
                  </a:solidFill>
                </a:rPr>
                <a:t>оба варианта</a:t>
              </a:r>
              <a:r>
                <a:rPr lang="en-US" sz="1100" dirty="0" smtClean="0">
                  <a:solidFill>
                    <a:schemeClr val="accent1"/>
                  </a:solidFill>
                </a:rPr>
                <a:t> (</a:t>
              </a:r>
              <a:r>
                <a:rPr lang="ru-RU" sz="1100" dirty="0" err="1" smtClean="0">
                  <a:solidFill>
                    <a:schemeClr val="accent1"/>
                  </a:solidFill>
                </a:rPr>
                <a:t>верт.+гориз</a:t>
              </a:r>
              <a:r>
                <a:rPr lang="ru-RU" sz="1100" dirty="0" smtClean="0">
                  <a:solidFill>
                    <a:schemeClr val="accent1"/>
                  </a:solidFill>
                </a:rPr>
                <a:t>.)</a:t>
              </a:r>
            </a:p>
            <a:p>
              <a:pPr algn="ctr" defTabSz="939800" eaLnBrk="0" hangingPunct="0"/>
              <a:endParaRPr lang="en-GB" sz="11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02" name="Line 42________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8100387" y="2555381"/>
              <a:ext cx="93669" cy="116165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sp>
          <p:nvSpPr>
            <p:cNvPr id="103" name="Rectangle 41_________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96863" y="2791292"/>
              <a:ext cx="1393845" cy="767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47989" tIns="59196" rIns="0" bIns="0">
              <a:spAutoFit/>
            </a:bodyPr>
            <a:lstStyle/>
            <a:p>
              <a:pPr algn="ctr" defTabSz="939800" eaLnBrk="0" hangingPunct="0"/>
              <a:r>
                <a:rPr lang="ru-RU" sz="1200" b="1" u="sng" dirty="0" smtClean="0">
                  <a:solidFill>
                    <a:schemeClr val="accent1"/>
                  </a:solidFill>
                </a:rPr>
                <a:t>Тип подключения</a:t>
              </a:r>
              <a:endParaRPr lang="en-GB" sz="1200" b="1" u="sng" dirty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ru-RU" sz="1100" b="1" dirty="0" err="1" smtClean="0">
                  <a:solidFill>
                    <a:schemeClr val="accent1"/>
                  </a:solidFill>
                </a:rPr>
                <a:t>В-</a:t>
              </a:r>
              <a:r>
                <a:rPr lang="ru-RU" sz="1100" dirty="0" err="1" smtClean="0">
                  <a:solidFill>
                    <a:schemeClr val="accent1"/>
                  </a:solidFill>
                </a:rPr>
                <a:t>Снизу</a:t>
              </a:r>
              <a:endParaRPr lang="en-GB" sz="1100" dirty="0" smtClean="0">
                <a:solidFill>
                  <a:schemeClr val="accent1"/>
                </a:solidFill>
              </a:endParaRPr>
            </a:p>
            <a:p>
              <a:pPr algn="ctr" defTabSz="939800" eaLnBrk="0" hangingPunct="0"/>
              <a:r>
                <a:rPr lang="en-GB" sz="1100" b="1" dirty="0" smtClean="0">
                  <a:solidFill>
                    <a:schemeClr val="accent1"/>
                  </a:solidFill>
                </a:rPr>
                <a:t>T</a:t>
              </a:r>
              <a:r>
                <a:rPr lang="ru-RU" sz="1100" dirty="0" smtClean="0">
                  <a:solidFill>
                    <a:schemeClr val="accent1"/>
                  </a:solidFill>
                </a:rPr>
                <a:t>-Сверху</a:t>
              </a:r>
              <a:endParaRPr lang="en-GB" sz="11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04" name="Line 42_________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8544382" y="2551517"/>
              <a:ext cx="171028" cy="3067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lIns="144000" tIns="57600" rIns="0" bIns="0"/>
            <a:lstStyle/>
            <a:p>
              <a:endParaRPr lang="pt-PT">
                <a:solidFill>
                  <a:schemeClr val="accent1"/>
                </a:solidFill>
              </a:endParaRPr>
            </a:p>
          </p:txBody>
        </p:sp>
        <p:cxnSp>
          <p:nvCxnSpPr>
            <p:cNvPr id="105" name="Conexão recta 61"/>
            <p:cNvCxnSpPr/>
            <p:nvPr/>
          </p:nvCxnSpPr>
          <p:spPr>
            <a:xfrm>
              <a:off x="1187624" y="2549277"/>
              <a:ext cx="468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xão recta 62"/>
            <p:cNvCxnSpPr/>
            <p:nvPr/>
          </p:nvCxnSpPr>
          <p:spPr>
            <a:xfrm>
              <a:off x="2015768" y="2549277"/>
              <a:ext cx="57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xão recta 64"/>
            <p:cNvCxnSpPr/>
            <p:nvPr/>
          </p:nvCxnSpPr>
          <p:spPr>
            <a:xfrm>
              <a:off x="3347864" y="2549277"/>
              <a:ext cx="133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xão recta 66"/>
            <p:cNvCxnSpPr/>
            <p:nvPr/>
          </p:nvCxnSpPr>
          <p:spPr>
            <a:xfrm>
              <a:off x="4913054" y="2549277"/>
              <a:ext cx="576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xão recta 67"/>
            <p:cNvCxnSpPr/>
            <p:nvPr/>
          </p:nvCxnSpPr>
          <p:spPr>
            <a:xfrm flipV="1">
              <a:off x="5818233" y="2549277"/>
              <a:ext cx="360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xão recta 69"/>
            <p:cNvCxnSpPr/>
            <p:nvPr/>
          </p:nvCxnSpPr>
          <p:spPr>
            <a:xfrm>
              <a:off x="6462587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xão recta 70"/>
            <p:cNvCxnSpPr/>
            <p:nvPr/>
          </p:nvCxnSpPr>
          <p:spPr>
            <a:xfrm>
              <a:off x="6722277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xão recta 71"/>
            <p:cNvCxnSpPr/>
            <p:nvPr/>
          </p:nvCxnSpPr>
          <p:spPr>
            <a:xfrm>
              <a:off x="7047846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xão recta 72"/>
            <p:cNvCxnSpPr/>
            <p:nvPr/>
          </p:nvCxnSpPr>
          <p:spPr>
            <a:xfrm>
              <a:off x="7379851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xão recta 73"/>
            <p:cNvCxnSpPr/>
            <p:nvPr/>
          </p:nvCxnSpPr>
          <p:spPr>
            <a:xfrm>
              <a:off x="7776384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xão recta 74"/>
            <p:cNvCxnSpPr/>
            <p:nvPr/>
          </p:nvCxnSpPr>
          <p:spPr>
            <a:xfrm>
              <a:off x="8108875" y="2549277"/>
              <a:ext cx="25200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6" descr="http://www.logismarket.ind.br/ip/codeprint-solucoes-leitor-de-codigos-de-barras-sr30-leitor-sr30-intermec-813724-FGR.jp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760380" y="3762783"/>
              <a:ext cx="833236" cy="864096"/>
            </a:xfrm>
            <a:prstGeom prst="rect">
              <a:avLst/>
            </a:prstGeom>
            <a:noFill/>
          </p:spPr>
        </p:pic>
      </p:grpSp>
      <p:sp>
        <p:nvSpPr>
          <p:cNvPr id="13" name="Marcador de Posição do Número do Diapositivo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  <p:cxnSp>
        <p:nvCxnSpPr>
          <p:cNvPr id="54" name="Conexão recta 74"/>
          <p:cNvCxnSpPr/>
          <p:nvPr/>
        </p:nvCxnSpPr>
        <p:spPr>
          <a:xfrm>
            <a:off x="7619045" y="2153308"/>
            <a:ext cx="2412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4752" y="119270"/>
            <a:ext cx="73280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337" y="1137692"/>
            <a:ext cx="1368152" cy="227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35" y="963960"/>
            <a:ext cx="108012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574" y="533400"/>
            <a:ext cx="2333626" cy="533400"/>
          </a:xfrm>
        </p:spPr>
        <p:txBody>
          <a:bodyPr/>
          <a:lstStyle/>
          <a:p>
            <a:r>
              <a:rPr lang="en-US" sz="2600" b="1" dirty="0" smtClean="0"/>
              <a:t>Tronic 1000 T</a:t>
            </a:r>
            <a:endParaRPr lang="ru-RU" sz="2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496" y="3752851"/>
            <a:ext cx="2868676" cy="119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71825" y="858135"/>
            <a:ext cx="5086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3264"/>
                </a:solidFill>
              </a:rPr>
              <a:t>Характеристики новой модели: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Механическое регулирование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</a:t>
            </a:r>
            <a:endParaRPr lang="ru-RU" sz="1600" b="1" dirty="0" smtClean="0">
              <a:solidFill>
                <a:srgbClr val="003264"/>
              </a:solidFill>
            </a:endParaRP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Широкий модельный ряд </a:t>
            </a:r>
            <a:r>
              <a:rPr lang="ru-RU" sz="1600" b="1" dirty="0" smtClean="0">
                <a:solidFill>
                  <a:srgbClr val="003264"/>
                </a:solidFill>
              </a:rPr>
              <a:t>(30-100 л)</a:t>
            </a:r>
            <a:r>
              <a:rPr lang="ru-RU" sz="1600" dirty="0" smtClean="0">
                <a:solidFill>
                  <a:srgbClr val="003264"/>
                </a:solidFill>
              </a:rPr>
              <a:t>:</a:t>
            </a:r>
            <a:r>
              <a:rPr lang="ru-RU" sz="1600" b="1" dirty="0" smtClean="0">
                <a:solidFill>
                  <a:srgbClr val="003264"/>
                </a:solidFill>
              </a:rPr>
              <a:t>                    30-50 л – </a:t>
            </a:r>
            <a:r>
              <a:rPr lang="ru-RU" sz="1600" b="1" dirty="0" err="1" smtClean="0">
                <a:solidFill>
                  <a:srgbClr val="003264"/>
                </a:solidFill>
              </a:rPr>
              <a:t>слим</a:t>
            </a:r>
            <a:r>
              <a:rPr lang="ru-RU" sz="1600" b="1" dirty="0" smtClean="0">
                <a:solidFill>
                  <a:srgbClr val="003264"/>
                </a:solidFill>
              </a:rPr>
              <a:t> (</a:t>
            </a:r>
            <a:r>
              <a:rPr lang="en-US" sz="1600" b="1" dirty="0" smtClean="0">
                <a:solidFill>
                  <a:srgbClr val="003264"/>
                </a:solidFill>
              </a:rPr>
              <a:t>d=3</a:t>
            </a:r>
            <a:r>
              <a:rPr lang="ru-RU" sz="1600" b="1" dirty="0" smtClean="0">
                <a:solidFill>
                  <a:srgbClr val="003264"/>
                </a:solidFill>
              </a:rPr>
              <a:t>6</a:t>
            </a:r>
            <a:r>
              <a:rPr lang="en-US" sz="1600" b="1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см)</a:t>
            </a:r>
          </a:p>
          <a:p>
            <a:r>
              <a:rPr lang="ru-RU" sz="1600" b="1" dirty="0" smtClean="0">
                <a:solidFill>
                  <a:srgbClr val="003264"/>
                </a:solidFill>
              </a:rPr>
              <a:t>50-100 л – </a:t>
            </a:r>
            <a:r>
              <a:rPr lang="en-US" sz="1600" b="1" dirty="0" smtClean="0">
                <a:solidFill>
                  <a:srgbClr val="003264"/>
                </a:solidFill>
              </a:rPr>
              <a:t>round (d=4</a:t>
            </a:r>
            <a:r>
              <a:rPr lang="ru-RU" sz="1600" b="1" dirty="0" smtClean="0">
                <a:solidFill>
                  <a:srgbClr val="003264"/>
                </a:solidFill>
              </a:rPr>
              <a:t>5</a:t>
            </a:r>
            <a:r>
              <a:rPr lang="en-US" sz="1600" b="1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см)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Быстрый нагрев благодаря мощному тэну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Антибактериальное </a:t>
            </a:r>
            <a:r>
              <a:rPr lang="ru-RU" sz="1600" b="1" dirty="0" smtClean="0">
                <a:solidFill>
                  <a:srgbClr val="003264"/>
                </a:solidFill>
              </a:rPr>
              <a:t>стеклокерамическое покрытие</a:t>
            </a:r>
            <a:r>
              <a:rPr lang="ru-RU" sz="1600" dirty="0" smtClean="0">
                <a:solidFill>
                  <a:srgbClr val="003264"/>
                </a:solidFill>
              </a:rPr>
              <a:t> внутри бака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Высокая устойчивость внутреннего покрытия к перепадам давления и температуры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Увеличенный магниевый анод для защиты от коррозии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Низкие </a:t>
            </a:r>
            <a:r>
              <a:rPr lang="ru-RU" sz="1600" dirty="0" err="1" smtClean="0">
                <a:solidFill>
                  <a:srgbClr val="003264"/>
                </a:solidFill>
              </a:rPr>
              <a:t>теплопотери</a:t>
            </a:r>
            <a:r>
              <a:rPr lang="ru-RU" sz="1600" dirty="0" smtClean="0">
                <a:solidFill>
                  <a:srgbClr val="003264"/>
                </a:solidFill>
              </a:rPr>
              <a:t> благодаря уникальной теплоизоляции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работы ЭВН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Термостат для защиты от перегрева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Режим «</a:t>
            </a:r>
            <a:r>
              <a:rPr lang="ru-RU" sz="1600" dirty="0" err="1" smtClean="0">
                <a:solidFill>
                  <a:srgbClr val="003264"/>
                </a:solidFill>
              </a:rPr>
              <a:t>антизамерзания</a:t>
            </a:r>
            <a:r>
              <a:rPr lang="ru-RU" sz="1600" dirty="0" smtClean="0">
                <a:solidFill>
                  <a:srgbClr val="003264"/>
                </a:solidFill>
              </a:rPr>
              <a:t>»</a:t>
            </a:r>
          </a:p>
          <a:p>
            <a:pPr>
              <a:buBlip>
                <a:blip r:embed="rId5"/>
              </a:buBlip>
            </a:pPr>
            <a:endParaRPr lang="ru-RU" sz="1600" dirty="0">
              <a:solidFill>
                <a:srgbClr val="00326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650" y="3448050"/>
            <a:ext cx="123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Slim – 30-50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57349" y="3448050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Round – 50-100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81275" y="571500"/>
            <a:ext cx="644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с упрощенным механическим регулированием</a:t>
            </a:r>
            <a:endParaRPr lang="ru-RU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0154" y="1479989"/>
            <a:ext cx="276534" cy="2726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47566" y="1931659"/>
            <a:ext cx="931202" cy="69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8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587" y="985292"/>
            <a:ext cx="1368152" cy="227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524" y="533400"/>
            <a:ext cx="7772400" cy="533400"/>
          </a:xfrm>
        </p:spPr>
        <p:txBody>
          <a:bodyPr/>
          <a:lstStyle/>
          <a:p>
            <a:r>
              <a:rPr lang="ru-RU" sz="2400" b="1" dirty="0" smtClean="0"/>
              <a:t>Технические характеристики </a:t>
            </a:r>
            <a:r>
              <a:rPr lang="en-US" sz="2400" b="1" dirty="0" smtClean="0"/>
              <a:t>Tronic 1000T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33774" y="1147101"/>
          <a:ext cx="4876799" cy="4151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75"/>
                <a:gridCol w="2184424"/>
              </a:tblGrid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Тех. характеристики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Tronic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latin typeface="+mj-lt"/>
                        </a:rPr>
                        <a:t>1</a:t>
                      </a:r>
                      <a:r>
                        <a:rPr lang="en-US" sz="1000" baseline="0" dirty="0" smtClean="0">
                          <a:latin typeface="+mj-lt"/>
                        </a:rPr>
                        <a:t>000 T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240328"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Модели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030 5 1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L1S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NTW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050 5 1500W BO L1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S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-NTW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1500W BO L1X-NTW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L1X-NTW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L1X-NTW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Внутреннее покрытие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Стеклокерамика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Мощность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1,2-2 кВт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053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Объём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30/50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 –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слим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d=36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50/80/100 л –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round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(45 см)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Регулирование</a:t>
                      </a:r>
                      <a:r>
                        <a:rPr lang="ru-RU" sz="1000" baseline="0" dirty="0" smtClean="0">
                          <a:latin typeface="+mj-lt"/>
                        </a:rPr>
                        <a:t> температуры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Механическое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Гарантия (бак / электроника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лет / 2года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540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Комплект поставки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Бак,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предохр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клапан, инструкция, трафарет для монтажа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87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</a:t>
                      </a:r>
                      <a:r>
                        <a:rPr lang="ru-RU" sz="1000" baseline="0" dirty="0" smtClean="0">
                          <a:latin typeface="+mj-lt"/>
                        </a:rPr>
                        <a:t> бренда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Германия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786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 происхождения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Болгария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50" y="3343275"/>
            <a:ext cx="123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Slim – 30</a:t>
            </a:r>
            <a:r>
              <a:rPr lang="ru-RU" sz="1200" dirty="0" smtClean="0"/>
              <a:t>-50</a:t>
            </a:r>
            <a:r>
              <a:rPr lang="en-US" sz="1200" dirty="0" smtClean="0"/>
              <a:t>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5449" y="3343275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Round – 50-100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7304" y="1375214"/>
            <a:ext cx="276534" cy="2726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3291" y="1855459"/>
            <a:ext cx="931202" cy="69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6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10" y="1438275"/>
            <a:ext cx="912440" cy="19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63" y="1133500"/>
            <a:ext cx="1538490" cy="24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19" y="917476"/>
            <a:ext cx="12228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Tronic 2000T</a:t>
            </a:r>
            <a:endParaRPr lang="ru-RU" b="1" dirty="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82" y="4319651"/>
            <a:ext cx="2033332" cy="8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2875" y="3781425"/>
            <a:ext cx="123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Slim – 30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8274" y="379095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Round – 50-150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0604" y="1546664"/>
            <a:ext cx="276534" cy="2726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216" y="2179309"/>
            <a:ext cx="931202" cy="69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3009900" y="905760"/>
            <a:ext cx="5524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rgbClr val="003264"/>
                </a:solidFill>
              </a:rPr>
              <a:t>Характеристики новой модели: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Механическое регулирование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</a:t>
            </a:r>
            <a:r>
              <a:rPr lang="ru-RU" sz="1600" b="1" dirty="0" smtClean="0">
                <a:solidFill>
                  <a:srgbClr val="003264"/>
                </a:solidFill>
              </a:rPr>
              <a:t> </a:t>
            </a:r>
            <a:r>
              <a:rPr lang="ru-RU" sz="1600" dirty="0" smtClean="0">
                <a:solidFill>
                  <a:srgbClr val="003264"/>
                </a:solidFill>
              </a:rPr>
              <a:t>при помощи ручки регулятора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Широкий модельный ряд </a:t>
            </a:r>
            <a:r>
              <a:rPr lang="ru-RU" sz="1600" b="1" dirty="0" smtClean="0">
                <a:solidFill>
                  <a:srgbClr val="003264"/>
                </a:solidFill>
              </a:rPr>
              <a:t>(30-1</a:t>
            </a:r>
            <a:r>
              <a:rPr lang="en-US" sz="1600" b="1" dirty="0" smtClean="0">
                <a:solidFill>
                  <a:srgbClr val="003264"/>
                </a:solidFill>
              </a:rPr>
              <a:t>5</a:t>
            </a:r>
            <a:r>
              <a:rPr lang="ru-RU" sz="1600" b="1" dirty="0" smtClean="0">
                <a:solidFill>
                  <a:srgbClr val="003264"/>
                </a:solidFill>
              </a:rPr>
              <a:t>0 л)</a:t>
            </a:r>
            <a:r>
              <a:rPr lang="ru-RU" sz="1600" dirty="0" smtClean="0">
                <a:solidFill>
                  <a:srgbClr val="003264"/>
                </a:solidFill>
              </a:rPr>
              <a:t>:</a:t>
            </a:r>
            <a:r>
              <a:rPr lang="ru-RU" sz="1600" b="1" dirty="0" smtClean="0">
                <a:solidFill>
                  <a:srgbClr val="003264"/>
                </a:solidFill>
              </a:rPr>
              <a:t>                           30-50 л – </a:t>
            </a:r>
            <a:r>
              <a:rPr lang="ru-RU" sz="1600" b="1" dirty="0" err="1" smtClean="0">
                <a:solidFill>
                  <a:srgbClr val="003264"/>
                </a:solidFill>
              </a:rPr>
              <a:t>слим</a:t>
            </a:r>
            <a:r>
              <a:rPr lang="ru-RU" sz="1600" b="1" dirty="0" smtClean="0">
                <a:solidFill>
                  <a:srgbClr val="003264"/>
                </a:solidFill>
              </a:rPr>
              <a:t> (</a:t>
            </a:r>
            <a:r>
              <a:rPr lang="en-US" sz="1600" b="1" dirty="0" smtClean="0">
                <a:solidFill>
                  <a:srgbClr val="003264"/>
                </a:solidFill>
              </a:rPr>
              <a:t>d=3</a:t>
            </a:r>
            <a:r>
              <a:rPr lang="ru-RU" sz="1600" b="1" dirty="0" smtClean="0">
                <a:solidFill>
                  <a:srgbClr val="003264"/>
                </a:solidFill>
              </a:rPr>
              <a:t>6</a:t>
            </a:r>
            <a:r>
              <a:rPr lang="en-US" sz="1600" b="1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см)</a:t>
            </a:r>
          </a:p>
          <a:p>
            <a:r>
              <a:rPr lang="ru-RU" sz="1600" b="1" dirty="0" smtClean="0">
                <a:solidFill>
                  <a:srgbClr val="003264"/>
                </a:solidFill>
              </a:rPr>
              <a:t>50-100 л – </a:t>
            </a:r>
            <a:r>
              <a:rPr lang="en-US" sz="1600" b="1" dirty="0" smtClean="0">
                <a:solidFill>
                  <a:srgbClr val="003264"/>
                </a:solidFill>
              </a:rPr>
              <a:t>round (d=4</a:t>
            </a:r>
            <a:r>
              <a:rPr lang="ru-RU" sz="1600" b="1" dirty="0" smtClean="0">
                <a:solidFill>
                  <a:srgbClr val="003264"/>
                </a:solidFill>
              </a:rPr>
              <a:t>5</a:t>
            </a:r>
            <a:r>
              <a:rPr lang="en-US" sz="1600" b="1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см)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Быстрый нагрев благодаря мощному тэну (1,2-2 кВт)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Антибактериальное стеклокерамическое покрытие внутри бака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Высокая устойчивость внутреннего покрытия к перепадам давления и температуры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Увеличенный магниевый анод для защиты от коррозии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Низкие </a:t>
            </a:r>
            <a:r>
              <a:rPr lang="ru-RU" sz="1600" dirty="0" err="1" smtClean="0">
                <a:solidFill>
                  <a:srgbClr val="003264"/>
                </a:solidFill>
              </a:rPr>
              <a:t>теплопотери</a:t>
            </a:r>
            <a:r>
              <a:rPr lang="ru-RU" sz="1600" dirty="0" smtClean="0">
                <a:solidFill>
                  <a:srgbClr val="003264"/>
                </a:solidFill>
              </a:rPr>
              <a:t> благодаря уникальной теплоизоляции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Индикатор работы ЭВН</a:t>
            </a:r>
          </a:p>
          <a:p>
            <a:pPr>
              <a:buBlip>
                <a:blip r:embed="rId7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Режим «</a:t>
            </a:r>
            <a:r>
              <a:rPr lang="ru-RU" sz="1600" dirty="0" err="1" smtClean="0">
                <a:solidFill>
                  <a:srgbClr val="003264"/>
                </a:solidFill>
              </a:rPr>
              <a:t>антизамерзания</a:t>
            </a:r>
            <a:r>
              <a:rPr lang="ru-RU" sz="1600" dirty="0" smtClean="0">
                <a:solidFill>
                  <a:srgbClr val="003264"/>
                </a:solidFill>
              </a:rPr>
              <a:t>»</a:t>
            </a:r>
          </a:p>
          <a:p>
            <a:pPr>
              <a:buBlip>
                <a:blip r:embed="rId7"/>
              </a:buBlip>
            </a:pPr>
            <a:endParaRPr lang="ru-RU" sz="1600" dirty="0">
              <a:solidFill>
                <a:srgbClr val="0032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775" y="561975"/>
            <a:ext cx="56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Модель с механическим регулированием</a:t>
            </a:r>
            <a:endParaRPr lang="ru-RU" dirty="0"/>
          </a:p>
        </p:txBody>
      </p:sp>
      <p:sp>
        <p:nvSpPr>
          <p:cNvPr id="16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7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  <p:sp>
        <p:nvSpPr>
          <p:cNvPr id="18" name="TextBox 17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Tronic 2000T</a:t>
            </a:r>
            <a:endParaRPr lang="ru-RU" b="1" dirty="0"/>
          </a:p>
        </p:txBody>
      </p:sp>
      <p:pic>
        <p:nvPicPr>
          <p:cNvPr id="68610" name="Picture 2" descr="D:\Еремихин1\Еремихин\Еремихин\Продукты\EWS\FPI_new range\Фото\Tronic-2000T_v1_dLC_2_02.png"/>
          <p:cNvPicPr>
            <a:picLocks noChangeAspect="1" noChangeArrowheads="1"/>
          </p:cNvPicPr>
          <p:nvPr/>
        </p:nvPicPr>
        <p:blipFill>
          <a:blip r:embed="rId3" cstate="print"/>
          <a:srcRect l="26903" t="15851" r="26645" b="29675"/>
          <a:stretch>
            <a:fillRect/>
          </a:stretch>
        </p:blipFill>
        <p:spPr bwMode="auto">
          <a:xfrm>
            <a:off x="1632632" y="942730"/>
            <a:ext cx="1732963" cy="28738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25924" y="620010"/>
            <a:ext cx="377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Характеристики новой модели:</a:t>
            </a:r>
            <a:endParaRPr lang="ru-RU" dirty="0"/>
          </a:p>
        </p:txBody>
      </p:sp>
      <p:pic>
        <p:nvPicPr>
          <p:cNvPr id="9" name="Picture 2" descr="D:\Еремихин1\Еремихин\Еремихин\Продукты\EWS\FPI_new range\Фото\Tronic-2000T_v1_dLC_2_02.png"/>
          <p:cNvPicPr>
            <a:picLocks noChangeAspect="1" noChangeArrowheads="1"/>
          </p:cNvPicPr>
          <p:nvPr/>
        </p:nvPicPr>
        <p:blipFill>
          <a:blip r:embed="rId3" cstate="print"/>
          <a:srcRect l="26903" t="15851" r="26645" b="29675"/>
          <a:stretch>
            <a:fillRect/>
          </a:stretch>
        </p:blipFill>
        <p:spPr bwMode="auto">
          <a:xfrm>
            <a:off x="461058" y="1428505"/>
            <a:ext cx="1252279" cy="20766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50" y="3781425"/>
            <a:ext cx="123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Slim – 30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99" y="3790950"/>
            <a:ext cx="1571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Round – 50-150 </a:t>
            </a:r>
            <a:r>
              <a:rPr lang="ru-RU" sz="1200" dirty="0" smtClean="0"/>
              <a:t>л</a:t>
            </a:r>
            <a:endParaRPr lang="ru-RU" sz="1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829" y="1546664"/>
            <a:ext cx="276534" cy="2726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441" y="2179309"/>
            <a:ext cx="931202" cy="697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486151" y="956601"/>
          <a:ext cx="4876799" cy="424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49"/>
                <a:gridCol w="2381250"/>
              </a:tblGrid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Тех. характеристики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Tronic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latin typeface="+mj-lt"/>
                        </a:rPr>
                        <a:t>2</a:t>
                      </a:r>
                      <a:r>
                        <a:rPr lang="en-US" sz="1000" baseline="0" dirty="0" smtClean="0">
                          <a:latin typeface="+mj-lt"/>
                        </a:rPr>
                        <a:t>000 T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240328">
                <a:tc rowSpan="6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Модели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030 5 1200W BO M1S-KTWVB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050 5 1500W BO M1X-KTWVB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08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M1X-KTWVB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M1X-KTWVB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M1X-KTWVB</a:t>
                      </a:r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ES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0 5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00W BO M1X-KTWVB</a:t>
                      </a:r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Внутреннее покрытие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Стеклокерамика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Мощность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1,2-2 кВт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053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Объём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 –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слим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d=3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5см)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50/80/100 л – 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round (d=46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см)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Регулирование</a:t>
                      </a:r>
                      <a:r>
                        <a:rPr lang="ru-RU" sz="1000" baseline="0" dirty="0" smtClean="0">
                          <a:latin typeface="+mj-lt"/>
                        </a:rPr>
                        <a:t> температуры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Механическое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ручка-регулятор)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Гарантия (бак / электроника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лет / 2года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35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Комплект поставки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Бак,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предохр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клапан, инструкция, трафарет для монтажа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87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</a:t>
                      </a:r>
                      <a:r>
                        <a:rPr lang="ru-RU" sz="1000" baseline="0" dirty="0" smtClean="0">
                          <a:latin typeface="+mj-lt"/>
                        </a:rPr>
                        <a:t> бренда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Германия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786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 происхождения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Болгария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/>
          <a:srcRect t="8289" b="16253"/>
          <a:stretch>
            <a:fillRect/>
          </a:stretch>
        </p:blipFill>
        <p:spPr bwMode="auto">
          <a:xfrm rot="16200000">
            <a:off x="461847" y="3916281"/>
            <a:ext cx="1152764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05000" y="4343400"/>
            <a:ext cx="1533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На фото изображена ручка регулятор моделей </a:t>
            </a:r>
            <a:r>
              <a:rPr lang="en-US" sz="1000" dirty="0" smtClean="0"/>
              <a:t>Tronic 2000 T</a:t>
            </a:r>
            <a:endParaRPr lang="ru-RU" sz="1000" dirty="0"/>
          </a:p>
        </p:txBody>
      </p:sp>
      <p:sp>
        <p:nvSpPr>
          <p:cNvPr id="14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  <p:sp>
        <p:nvSpPr>
          <p:cNvPr id="19" name="TextBox 18"/>
          <p:cNvSpPr txBox="1"/>
          <p:nvPr/>
        </p:nvSpPr>
        <p:spPr>
          <a:xfrm>
            <a:off x="234752" y="119270"/>
            <a:ext cx="750907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" y="542925"/>
            <a:ext cx="2219325" cy="533400"/>
          </a:xfrm>
        </p:spPr>
        <p:txBody>
          <a:bodyPr/>
          <a:lstStyle/>
          <a:p>
            <a:r>
              <a:rPr lang="en-US" sz="2600" b="1" dirty="0" smtClean="0"/>
              <a:t>Tronic 2000 T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6950" y="609600"/>
            <a:ext cx="655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Минибак</a:t>
            </a:r>
            <a:r>
              <a:rPr lang="ru-RU" dirty="0" smtClean="0"/>
              <a:t> для помещений с ограниченным пространством</a:t>
            </a:r>
            <a:endParaRPr lang="ru-RU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 l="24506" t="34470" r="23804" b="31534"/>
          <a:stretch/>
        </p:blipFill>
        <p:spPr>
          <a:xfrm>
            <a:off x="152400" y="1080159"/>
            <a:ext cx="1905000" cy="168934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29" y="2829909"/>
            <a:ext cx="1525621" cy="167810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66925" y="1090910"/>
            <a:ext cx="63055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3264"/>
                </a:solidFill>
              </a:rPr>
              <a:t>Характеристики новой модели: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Механическое регулирование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</a:t>
            </a:r>
            <a:r>
              <a:rPr lang="ru-RU" sz="1600" b="1" dirty="0" smtClean="0">
                <a:solidFill>
                  <a:srgbClr val="003264"/>
                </a:solidFill>
              </a:rPr>
              <a:t> </a:t>
            </a:r>
            <a:r>
              <a:rPr lang="ru-RU" sz="1600" dirty="0" smtClean="0">
                <a:solidFill>
                  <a:srgbClr val="003264"/>
                </a:solidFill>
              </a:rPr>
              <a:t>при помощи ручки регулятора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Модели с верхним и нижним подключением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работы 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Быстрый нагрев благодаря мощному тэну и небольшому объему бака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Удобный монтаж даже в помещениях с ограниченным пространством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Антибактериальное стеклокерамическое покрытие внутри бака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Низкие </a:t>
            </a:r>
            <a:r>
              <a:rPr lang="ru-RU" sz="1600" dirty="0" err="1" smtClean="0">
                <a:solidFill>
                  <a:srgbClr val="003264"/>
                </a:solidFill>
              </a:rPr>
              <a:t>теплопотери</a:t>
            </a:r>
            <a:r>
              <a:rPr lang="ru-RU" sz="1600" dirty="0" smtClean="0">
                <a:solidFill>
                  <a:srgbClr val="003264"/>
                </a:solidFill>
              </a:rPr>
              <a:t> благодаря уникальной теплоизоляции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Защита от перегрева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Режим «</a:t>
            </a:r>
            <a:r>
              <a:rPr lang="ru-RU" sz="1600" dirty="0" err="1" smtClean="0">
                <a:solidFill>
                  <a:srgbClr val="003264"/>
                </a:solidFill>
              </a:rPr>
              <a:t>антизамерзания</a:t>
            </a:r>
            <a:r>
              <a:rPr lang="ru-RU" sz="1600" dirty="0" smtClean="0">
                <a:solidFill>
                  <a:srgbClr val="003264"/>
                </a:solidFill>
              </a:rPr>
              <a:t>» (активируется ручкой-регулятором)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Увеличенный магниевый анод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Предохранительный клапан в комплекте</a:t>
            </a:r>
          </a:p>
          <a:p>
            <a:endParaRPr lang="ru-RU" sz="1600" dirty="0" smtClean="0">
              <a:solidFill>
                <a:srgbClr val="00326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225" y="4848225"/>
            <a:ext cx="160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264"/>
                </a:solidFill>
              </a:rPr>
              <a:t>Объём: 10-15 л</a:t>
            </a:r>
            <a:endParaRPr lang="ru-RU" sz="1400" b="1" dirty="0">
              <a:solidFill>
                <a:srgbClr val="00326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2714625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Нижнее подключение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275" y="4467225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Верхнее подключение</a:t>
            </a:r>
            <a:endParaRPr lang="ru-RU" sz="1000" dirty="0"/>
          </a:p>
        </p:txBody>
      </p:sp>
      <p:sp>
        <p:nvSpPr>
          <p:cNvPr id="13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4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17</a:t>
            </a:fld>
            <a:endParaRPr lang="x-none" dirty="0"/>
          </a:p>
        </p:txBody>
      </p:sp>
      <p:sp>
        <p:nvSpPr>
          <p:cNvPr id="15" name="TextBox 14"/>
          <p:cNvSpPr txBox="1"/>
          <p:nvPr/>
        </p:nvSpPr>
        <p:spPr>
          <a:xfrm>
            <a:off x="234752" y="119270"/>
            <a:ext cx="739477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" y="542925"/>
            <a:ext cx="2219325" cy="533400"/>
          </a:xfrm>
        </p:spPr>
        <p:txBody>
          <a:bodyPr/>
          <a:lstStyle/>
          <a:p>
            <a:r>
              <a:rPr lang="en-US" sz="2600" b="1" dirty="0" smtClean="0"/>
              <a:t>Tronic 2000 T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6950" y="609600"/>
            <a:ext cx="655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Минибак</a:t>
            </a:r>
            <a:r>
              <a:rPr lang="ru-RU" dirty="0" smtClean="0"/>
              <a:t> для помещений с ограниченным пространством</a:t>
            </a:r>
            <a:endParaRPr lang="ru-RU" dirty="0"/>
          </a:p>
        </p:txBody>
      </p:sp>
      <p:pic>
        <p:nvPicPr>
          <p:cNvPr id="6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xdr="http://schemas.openxmlformats.org/drawingml/2006/spreadsheetDrawing" val="0"/>
              </a:ext>
            </a:extLst>
          </a:blip>
          <a:srcRect l="24506" t="34470" r="23804" b="31534"/>
          <a:stretch/>
        </p:blipFill>
        <p:spPr>
          <a:xfrm>
            <a:off x="152400" y="1080159"/>
            <a:ext cx="1905000" cy="1689342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329" y="2829909"/>
            <a:ext cx="1525621" cy="1678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225" y="4848225"/>
            <a:ext cx="160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264"/>
                </a:solidFill>
              </a:rPr>
              <a:t>Объём: 10-15 л</a:t>
            </a:r>
            <a:endParaRPr lang="ru-RU" sz="1400" b="1" dirty="0">
              <a:solidFill>
                <a:srgbClr val="00326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325" y="2714625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Нижнее подключение</a:t>
            </a:r>
            <a:endParaRPr lang="ru-RU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5275" y="4467225"/>
            <a:ext cx="16192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Верхнее подключение</a:t>
            </a:r>
            <a:endParaRPr lang="ru-RU" sz="10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4626" y="1013751"/>
          <a:ext cx="4876799" cy="403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49"/>
                <a:gridCol w="2381250"/>
              </a:tblGrid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Тех. характеристики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Tronic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latin typeface="+mj-lt"/>
                        </a:rPr>
                        <a:t>2</a:t>
                      </a:r>
                      <a:r>
                        <a:rPr lang="en-US" sz="1000" baseline="0" dirty="0" smtClean="0">
                          <a:latin typeface="+mj-lt"/>
                        </a:rPr>
                        <a:t>000 T</a:t>
                      </a:r>
                      <a:r>
                        <a:rPr lang="ru-RU" sz="1000" baseline="0" dirty="0" smtClean="0">
                          <a:latin typeface="+mj-lt"/>
                        </a:rPr>
                        <a:t> (</a:t>
                      </a:r>
                      <a:r>
                        <a:rPr lang="ru-RU" sz="1000" baseline="0" dirty="0" err="1" smtClean="0">
                          <a:latin typeface="+mj-lt"/>
                        </a:rPr>
                        <a:t>минибак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240328">
                <a:tc rowSpan="4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Модели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010 5 1500W BO M1R-KNWVT</a:t>
                      </a:r>
                      <a:endParaRPr lang="ru-RU" sz="1000" dirty="0"/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015 5 1500W BO M1R-KNWVT</a:t>
                      </a:r>
                      <a:endParaRPr lang="ru-RU" sz="1000" dirty="0"/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010 5 1500W BO M1R-KNWVB</a:t>
                      </a:r>
                      <a:endParaRPr lang="ru-RU" sz="1000" dirty="0"/>
                    </a:p>
                  </a:txBody>
                  <a:tcPr/>
                </a:tc>
              </a:tr>
              <a:tr h="24032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015 5 1500W BO M1R-KNWVB</a:t>
                      </a:r>
                      <a:endParaRPr lang="ru-RU" sz="1000" dirty="0"/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Внутреннее покрытие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Стеклокерамика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03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Мощность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1,5 кВт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0533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Объём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10/15 литров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Регулирование</a:t>
                      </a:r>
                      <a:r>
                        <a:rPr lang="ru-RU" sz="1000" baseline="0" dirty="0" smtClean="0">
                          <a:latin typeface="+mj-lt"/>
                        </a:rPr>
                        <a:t> температуры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Механическое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ручка-регулятор)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4407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Гарантия (бак / электроника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лет / 2года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935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Комплект поставки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Бак,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предохр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клапан, инструкция, трафарет для монтажа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87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Вариант</a:t>
                      </a:r>
                      <a:r>
                        <a:rPr lang="ru-RU" sz="1000" baseline="0" dirty="0" smtClean="0">
                          <a:latin typeface="+mj-lt"/>
                        </a:rPr>
                        <a:t> монтажа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Верхнее/нижнее подключение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87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</a:t>
                      </a:r>
                      <a:r>
                        <a:rPr lang="ru-RU" sz="1000" baseline="0" dirty="0" smtClean="0">
                          <a:latin typeface="+mj-lt"/>
                        </a:rPr>
                        <a:t> бренда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Германия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786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 происхождения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Болгария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18</a:t>
            </a:fld>
            <a:endParaRPr lang="x-none" dirty="0"/>
          </a:p>
        </p:txBody>
      </p:sp>
      <p:sp>
        <p:nvSpPr>
          <p:cNvPr id="16" name="TextBox 15"/>
          <p:cNvSpPr txBox="1"/>
          <p:nvPr/>
        </p:nvSpPr>
        <p:spPr>
          <a:xfrm>
            <a:off x="234752" y="119270"/>
            <a:ext cx="73280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007393"/>
            <a:ext cx="1456978" cy="26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699" y="533400"/>
            <a:ext cx="2219326" cy="533400"/>
          </a:xfrm>
        </p:spPr>
        <p:txBody>
          <a:bodyPr/>
          <a:lstStyle/>
          <a:p>
            <a:r>
              <a:rPr lang="en-US" sz="2600" b="1" dirty="0" smtClean="0"/>
              <a:t>Tronic 6000T</a:t>
            </a:r>
            <a:endParaRPr lang="ru-RU" sz="2600" b="1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3796790"/>
            <a:ext cx="1571624" cy="7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62149" y="938510"/>
            <a:ext cx="67341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3264"/>
                </a:solidFill>
              </a:rPr>
              <a:t>Характеристики новой модели: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Механическое регулирование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</a:t>
            </a:r>
            <a:r>
              <a:rPr lang="ru-RU" sz="1600" b="1" dirty="0" smtClean="0">
                <a:solidFill>
                  <a:srgbClr val="003264"/>
                </a:solidFill>
              </a:rPr>
              <a:t> </a:t>
            </a:r>
            <a:r>
              <a:rPr lang="ru-RU" sz="1600" dirty="0" smtClean="0">
                <a:solidFill>
                  <a:srgbClr val="003264"/>
                </a:solidFill>
              </a:rPr>
              <a:t>при помощи ручки регулятора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Капиллярный термостат </a:t>
            </a:r>
            <a:r>
              <a:rPr lang="ru-RU" sz="1600" dirty="0" smtClean="0">
                <a:solidFill>
                  <a:srgbClr val="003264"/>
                </a:solidFill>
              </a:rPr>
              <a:t>для точного регулирования температуры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«Сухой» тэн</a:t>
            </a:r>
            <a:r>
              <a:rPr lang="ru-RU" sz="1600" dirty="0" smtClean="0">
                <a:solidFill>
                  <a:srgbClr val="003264"/>
                </a:solidFill>
              </a:rPr>
              <a:t> 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Антибактериальное </a:t>
            </a:r>
            <a:r>
              <a:rPr lang="ru-RU" sz="1600" b="1" dirty="0" smtClean="0">
                <a:solidFill>
                  <a:srgbClr val="003264"/>
                </a:solidFill>
              </a:rPr>
              <a:t>стеклокерамическое покрытие</a:t>
            </a:r>
            <a:r>
              <a:rPr lang="ru-RU" sz="1600" dirty="0" smtClean="0">
                <a:solidFill>
                  <a:srgbClr val="003264"/>
                </a:solidFill>
              </a:rPr>
              <a:t> внутри бака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Возможность </a:t>
            </a:r>
            <a:r>
              <a:rPr lang="ru-RU" sz="1600" b="1" dirty="0" smtClean="0">
                <a:solidFill>
                  <a:srgbClr val="003264"/>
                </a:solidFill>
              </a:rPr>
              <a:t>горизонтального монтажа</a:t>
            </a:r>
            <a:r>
              <a:rPr lang="ru-RU" sz="1600" dirty="0" smtClean="0">
                <a:solidFill>
                  <a:srgbClr val="003264"/>
                </a:solidFill>
              </a:rPr>
              <a:t> (модели 50-150 л)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подключения к сети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работы тэна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Режим </a:t>
            </a:r>
            <a:r>
              <a:rPr lang="en-US" sz="1600" b="1" dirty="0" smtClean="0">
                <a:solidFill>
                  <a:srgbClr val="003264"/>
                </a:solidFill>
              </a:rPr>
              <a:t>ECO </a:t>
            </a:r>
            <a:r>
              <a:rPr lang="ru-RU" sz="1600" dirty="0" smtClean="0">
                <a:solidFill>
                  <a:srgbClr val="003264"/>
                </a:solidFill>
              </a:rPr>
              <a:t>для проведения термической дезинфекции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Низкие </a:t>
            </a:r>
            <a:r>
              <a:rPr lang="ru-RU" sz="1600" b="1" dirty="0" err="1" smtClean="0">
                <a:solidFill>
                  <a:srgbClr val="003264"/>
                </a:solidFill>
              </a:rPr>
              <a:t>теплопотери</a:t>
            </a:r>
            <a:r>
              <a:rPr lang="ru-RU" sz="1600" dirty="0" smtClean="0">
                <a:solidFill>
                  <a:srgbClr val="003264"/>
                </a:solidFill>
              </a:rPr>
              <a:t> благодаря уникальной </a:t>
            </a:r>
            <a:r>
              <a:rPr lang="ru-RU" sz="1600" b="1" dirty="0" smtClean="0">
                <a:solidFill>
                  <a:srgbClr val="003264"/>
                </a:solidFill>
              </a:rPr>
              <a:t>теплоизоляции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Термостат для </a:t>
            </a:r>
            <a:r>
              <a:rPr lang="ru-RU" sz="1600" b="1" dirty="0" smtClean="0">
                <a:solidFill>
                  <a:srgbClr val="003264"/>
                </a:solidFill>
              </a:rPr>
              <a:t>защиты от перегрева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Режим </a:t>
            </a:r>
            <a:r>
              <a:rPr lang="ru-RU" sz="1600" b="1" dirty="0" smtClean="0">
                <a:solidFill>
                  <a:srgbClr val="003264"/>
                </a:solidFill>
              </a:rPr>
              <a:t>«</a:t>
            </a:r>
            <a:r>
              <a:rPr lang="ru-RU" sz="1600" b="1" dirty="0" err="1" smtClean="0">
                <a:solidFill>
                  <a:srgbClr val="003264"/>
                </a:solidFill>
              </a:rPr>
              <a:t>антизамерзания</a:t>
            </a:r>
            <a:r>
              <a:rPr lang="ru-RU" sz="1600" b="1" dirty="0" smtClean="0">
                <a:solidFill>
                  <a:srgbClr val="003264"/>
                </a:solidFill>
              </a:rPr>
              <a:t>»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Увеличенный </a:t>
            </a:r>
            <a:r>
              <a:rPr lang="ru-RU" sz="1600" b="1" dirty="0" smtClean="0">
                <a:solidFill>
                  <a:srgbClr val="003264"/>
                </a:solidFill>
              </a:rPr>
              <a:t>магниевый анод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Предохранительный клапан в комплекте</a:t>
            </a:r>
          </a:p>
          <a:p>
            <a:endParaRPr lang="ru-RU" sz="1600" dirty="0" smtClean="0">
              <a:solidFill>
                <a:srgbClr val="00326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28900" y="581025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сухим тэном и капиллярным термостатом</a:t>
            </a:r>
            <a:endParaRPr lang="ru-RU" dirty="0"/>
          </a:p>
        </p:txBody>
      </p:sp>
      <p:sp>
        <p:nvSpPr>
          <p:cNvPr id="8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19</a:t>
            </a:fld>
            <a:endParaRPr lang="x-none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7604" y="1337114"/>
            <a:ext cx="438321" cy="432103"/>
          </a:xfrm>
          <a:prstGeom prst="ellipse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891" y="2160260"/>
            <a:ext cx="930904" cy="69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34752" y="119270"/>
            <a:ext cx="730904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714875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Объём: 50-150 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5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533400" y="533400"/>
            <a:ext cx="8001000" cy="533400"/>
          </a:xfrm>
          <a:ln w="0"/>
          <a:effectLst/>
        </p:spPr>
        <p:txBody>
          <a:bodyPr wrap="square" lIns="0" tIns="0" rIns="0" bIns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Что изменилось? Коротко о главном</a:t>
            </a:r>
            <a:r>
              <a:rPr lang="en-GB" sz="2450" b="1" dirty="0" smtClean="0">
                <a:solidFill>
                  <a:schemeClr val="accent1"/>
                </a:solidFill>
              </a:rPr>
              <a:t/>
            </a:r>
            <a:br>
              <a:rPr lang="en-GB" sz="2450" b="1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Новые свойства и дизайн</a:t>
            </a:r>
            <a:endParaRPr lang="en-GB" sz="2200" dirty="0">
              <a:solidFill>
                <a:schemeClr val="accent1"/>
              </a:solidFill>
            </a:endParaRPr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0275" y="1376808"/>
            <a:ext cx="6191250" cy="388200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63500" rIns="0" bIns="0" numCol="1" anchor="t" anchorCtr="0" compatLnSpc="1">
            <a:prstTxWarp prst="textNoShape">
              <a:avLst/>
            </a:prstTxWarp>
          </a:bodyPr>
          <a:lstStyle/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Новый дизайн, разработанный инженерами </a:t>
            </a:r>
            <a:r>
              <a:rPr lang="en-US" sz="1400" kern="0" dirty="0" smtClean="0">
                <a:solidFill>
                  <a:schemeClr val="accent1"/>
                </a:solidFill>
              </a:rPr>
              <a:t>Bosch</a:t>
            </a:r>
            <a:endParaRPr lang="ru-RU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Расширенный модельный ряд </a:t>
            </a:r>
            <a:endParaRPr lang="en-US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Улучшенный пользовательский интерфейс 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Новые литражи для моделей </a:t>
            </a:r>
            <a:r>
              <a:rPr lang="en-US" sz="1400" kern="0" dirty="0" smtClean="0">
                <a:solidFill>
                  <a:schemeClr val="accent1"/>
                </a:solidFill>
              </a:rPr>
              <a:t>2000T/6000T/8000T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Модели с «сухим» тэном– </a:t>
            </a:r>
            <a:r>
              <a:rPr lang="en-US" sz="1400" kern="0" dirty="0" smtClean="0">
                <a:solidFill>
                  <a:schemeClr val="accent1"/>
                </a:solidFill>
              </a:rPr>
              <a:t>Tronic 6000 T</a:t>
            </a:r>
            <a:r>
              <a:rPr lang="ru-RU" sz="1400" kern="0" dirty="0" smtClean="0">
                <a:solidFill>
                  <a:schemeClr val="accent1"/>
                </a:solidFill>
              </a:rPr>
              <a:t>/8000</a:t>
            </a:r>
            <a:r>
              <a:rPr lang="en-US" sz="1400" kern="0" dirty="0" smtClean="0">
                <a:solidFill>
                  <a:schemeClr val="accent1"/>
                </a:solidFill>
              </a:rPr>
              <a:t>T</a:t>
            </a:r>
            <a:endParaRPr lang="ru-RU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Модели </a:t>
            </a:r>
            <a:r>
              <a:rPr lang="en-US" sz="1400" kern="0" dirty="0" smtClean="0">
                <a:solidFill>
                  <a:schemeClr val="accent1"/>
                </a:solidFill>
              </a:rPr>
              <a:t>Slim (d=3</a:t>
            </a:r>
            <a:r>
              <a:rPr lang="ru-RU" sz="1400" kern="0" dirty="0" smtClean="0">
                <a:solidFill>
                  <a:schemeClr val="accent1"/>
                </a:solidFill>
              </a:rPr>
              <a:t>6</a:t>
            </a:r>
            <a:r>
              <a:rPr lang="en-US" sz="1400" kern="0" dirty="0" smtClean="0">
                <a:solidFill>
                  <a:schemeClr val="accent1"/>
                </a:solidFill>
              </a:rPr>
              <a:t> </a:t>
            </a:r>
            <a:r>
              <a:rPr lang="ru-RU" sz="1400" kern="0" dirty="0" smtClean="0">
                <a:solidFill>
                  <a:schemeClr val="accent1"/>
                </a:solidFill>
              </a:rPr>
              <a:t>см) для монтажа в ограниченном пространстве 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Возможность вертикального/горизонтального монтажа (6000</a:t>
            </a:r>
            <a:r>
              <a:rPr lang="en-US" sz="1400" kern="0" dirty="0" smtClean="0">
                <a:solidFill>
                  <a:schemeClr val="accent1"/>
                </a:solidFill>
              </a:rPr>
              <a:t>T/</a:t>
            </a:r>
            <a:r>
              <a:rPr lang="ru-RU" sz="1400" kern="0" dirty="0" smtClean="0">
                <a:solidFill>
                  <a:schemeClr val="accent1"/>
                </a:solidFill>
              </a:rPr>
              <a:t>8000</a:t>
            </a:r>
            <a:r>
              <a:rPr lang="en-US" sz="1400" kern="0" dirty="0" smtClean="0">
                <a:solidFill>
                  <a:schemeClr val="accent1"/>
                </a:solidFill>
              </a:rPr>
              <a:t>T)</a:t>
            </a:r>
            <a:endParaRPr lang="ru-RU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err="1" smtClean="0">
                <a:solidFill>
                  <a:schemeClr val="accent1"/>
                </a:solidFill>
              </a:rPr>
              <a:t>Энергоэффективность</a:t>
            </a:r>
            <a:r>
              <a:rPr lang="en-US" sz="1400" kern="0" dirty="0" smtClean="0">
                <a:solidFill>
                  <a:schemeClr val="accent1"/>
                </a:solidFill>
              </a:rPr>
              <a:t> </a:t>
            </a:r>
            <a:r>
              <a:rPr lang="ru-RU" sz="1400" kern="0" dirty="0" smtClean="0">
                <a:solidFill>
                  <a:schemeClr val="accent1"/>
                </a:solidFill>
              </a:rPr>
              <a:t>согласно европейским нормам</a:t>
            </a:r>
            <a:endParaRPr lang="en-US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Стеклокерамическое покрытие бака – обеспечивает полную безопасность и чистоту при приготовлении горячей воды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Различные типы регулирования</a:t>
            </a:r>
            <a:r>
              <a:rPr lang="en-US" sz="1400" kern="0" dirty="0" smtClean="0">
                <a:solidFill>
                  <a:schemeClr val="accent1"/>
                </a:solidFill>
              </a:rPr>
              <a:t> (</a:t>
            </a:r>
            <a:r>
              <a:rPr lang="ru-RU" sz="1400" kern="0" dirty="0" smtClean="0">
                <a:solidFill>
                  <a:schemeClr val="accent1"/>
                </a:solidFill>
              </a:rPr>
              <a:t>механическое и электронное)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Удобство подключения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Режим </a:t>
            </a:r>
            <a:r>
              <a:rPr lang="ru-RU" sz="1400" kern="0" dirty="0" err="1" smtClean="0">
                <a:solidFill>
                  <a:schemeClr val="accent1"/>
                </a:solidFill>
              </a:rPr>
              <a:t>антизамерзания</a:t>
            </a:r>
            <a:endParaRPr lang="ru-RU" sz="1400" kern="0" dirty="0" smtClean="0">
              <a:solidFill>
                <a:schemeClr val="accent1"/>
              </a:solidFill>
            </a:endParaRP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Новая теплоизоляция (низкие </a:t>
            </a:r>
            <a:r>
              <a:rPr lang="ru-RU" sz="1400" kern="0" dirty="0" err="1" smtClean="0">
                <a:solidFill>
                  <a:schemeClr val="accent1"/>
                </a:solidFill>
              </a:rPr>
              <a:t>теплопотери</a:t>
            </a:r>
            <a:r>
              <a:rPr lang="ru-RU" sz="1400" kern="0" dirty="0" smtClean="0">
                <a:solidFill>
                  <a:schemeClr val="accent1"/>
                </a:solidFill>
              </a:rPr>
              <a:t>) –</a:t>
            </a:r>
            <a:r>
              <a:rPr lang="en-US" sz="1400" kern="0" dirty="0" smtClean="0">
                <a:solidFill>
                  <a:schemeClr val="accent1"/>
                </a:solidFill>
              </a:rPr>
              <a:t>22/</a:t>
            </a:r>
            <a:r>
              <a:rPr lang="ru-RU" sz="1400" kern="0" dirty="0" smtClean="0">
                <a:solidFill>
                  <a:schemeClr val="accent1"/>
                </a:solidFill>
              </a:rPr>
              <a:t> 32 мм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r>
              <a:rPr lang="ru-RU" sz="1400" kern="0" dirty="0" smtClean="0">
                <a:solidFill>
                  <a:schemeClr val="accent1"/>
                </a:solidFill>
              </a:rPr>
              <a:t>Защита от сухого пуска</a:t>
            </a:r>
          </a:p>
          <a:p>
            <a:pPr marL="360363" lvl="0" indent="-268288" algn="just" eaLnBrk="0" hangingPunct="0"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C8F"/>
              </a:buClr>
              <a:buSzPct val="65000"/>
              <a:buFont typeface="Wingdings"/>
              <a:buChar char="è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53250" name="Picture 2" descr="http://www.trabalhoemcasapelainternet.com/wp-content/uploads/2013/04/trabalho-em-casa-introducao1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46"/>
          <a:stretch>
            <a:fillRect/>
          </a:stretch>
        </p:blipFill>
        <p:spPr bwMode="auto">
          <a:xfrm flipH="1">
            <a:off x="0" y="2865140"/>
            <a:ext cx="2394992" cy="2880320"/>
          </a:xfrm>
          <a:prstGeom prst="rect">
            <a:avLst/>
          </a:prstGeom>
          <a:noFill/>
        </p:spPr>
      </p:pic>
      <p:sp>
        <p:nvSpPr>
          <p:cNvPr id="15" name="Marcador de Posição do Número do Diapositivo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  <p:pic>
        <p:nvPicPr>
          <p:cNvPr id="45060" name="Picture 4" descr="http://www.forzasilicon.com/wp-content/uploads/2013/12/icon-bulb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21638" y="0"/>
            <a:ext cx="512762" cy="512763"/>
          </a:xfrm>
          <a:prstGeom prst="rect">
            <a:avLst/>
          </a:prstGeom>
          <a:noFill/>
        </p:spPr>
      </p:pic>
      <p:pic>
        <p:nvPicPr>
          <p:cNvPr id="45062" name="Picture 6" descr="https://encrypted-tbn2.gstatic.com/images?q=tbn:ANd9GcStaHK9vRxdcyDNIG6e5AlBQw2nQ_jnhU36ljjGBknKzzmDXzgxpw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0088" y="1495425"/>
            <a:ext cx="1238250" cy="1238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34752" y="119270"/>
            <a:ext cx="746144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66699" y="533400"/>
            <a:ext cx="2219326" cy="5334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1270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Tronic 6000T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6" y="3872990"/>
            <a:ext cx="1571624" cy="7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6" y="1013753"/>
          <a:ext cx="4876799" cy="4345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49"/>
                <a:gridCol w="2381250"/>
              </a:tblGrid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Тех. характеристики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Tronic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latin typeface="+mj-lt"/>
                        </a:rPr>
                        <a:t>6</a:t>
                      </a:r>
                      <a:r>
                        <a:rPr lang="en-US" sz="1000" baseline="0" dirty="0" smtClean="0">
                          <a:latin typeface="+mj-lt"/>
                        </a:rPr>
                        <a:t>000 T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216738"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Модели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050 5 1600W BO H1X-CDWRB</a:t>
                      </a:r>
                      <a:endParaRPr lang="ru-RU" sz="1000" dirty="0"/>
                    </a:p>
                  </a:txBody>
                  <a:tcPr/>
                </a:tc>
              </a:tr>
              <a:tr h="21673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</a:t>
                      </a:r>
                      <a:r>
                        <a:rPr lang="ru-RU" sz="1000" dirty="0" smtClean="0"/>
                        <a:t>8</a:t>
                      </a:r>
                      <a:r>
                        <a:rPr lang="pl-PL" sz="1000" dirty="0" smtClean="0"/>
                        <a:t>0 5 </a:t>
                      </a:r>
                      <a:r>
                        <a:rPr lang="ru-RU" sz="1000" dirty="0" smtClean="0"/>
                        <a:t>20</a:t>
                      </a:r>
                      <a:r>
                        <a:rPr lang="pl-PL" sz="1000" dirty="0" smtClean="0"/>
                        <a:t>00W BO H1X-CDWRB</a:t>
                      </a:r>
                      <a:endParaRPr lang="ru-RU" sz="1000" dirty="0"/>
                    </a:p>
                  </a:txBody>
                  <a:tcPr/>
                </a:tc>
              </a:tr>
              <a:tr h="21673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</a:t>
                      </a:r>
                      <a:r>
                        <a:rPr lang="ru-RU" sz="1000" dirty="0" smtClean="0"/>
                        <a:t>10</a:t>
                      </a:r>
                      <a:r>
                        <a:rPr lang="pl-PL" sz="1000" dirty="0" smtClean="0"/>
                        <a:t>0 5 </a:t>
                      </a:r>
                      <a:r>
                        <a:rPr lang="ru-RU" sz="1000" dirty="0" smtClean="0"/>
                        <a:t>20</a:t>
                      </a:r>
                      <a:r>
                        <a:rPr lang="pl-PL" sz="1000" dirty="0" smtClean="0"/>
                        <a:t>00W BO H1X-CDWRB</a:t>
                      </a:r>
                      <a:endParaRPr lang="ru-RU" sz="1000" dirty="0"/>
                    </a:p>
                  </a:txBody>
                  <a:tcPr/>
                </a:tc>
              </a:tr>
              <a:tr h="216738">
                <a:tc vMerge="1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ES </a:t>
                      </a:r>
                      <a:r>
                        <a:rPr lang="ru-RU" sz="1000" dirty="0" smtClean="0"/>
                        <a:t>12</a:t>
                      </a:r>
                      <a:r>
                        <a:rPr lang="pl-PL" sz="1000" dirty="0" smtClean="0"/>
                        <a:t>0 5 </a:t>
                      </a:r>
                      <a:r>
                        <a:rPr lang="ru-RU" sz="1000" dirty="0" smtClean="0"/>
                        <a:t>20</a:t>
                      </a:r>
                      <a:r>
                        <a:rPr lang="pl-PL" sz="1000" dirty="0" smtClean="0"/>
                        <a:t>00W BO H1X-CDWRB</a:t>
                      </a:r>
                      <a:endParaRPr lang="ru-RU" sz="1000" dirty="0" smtClean="0"/>
                    </a:p>
                  </a:txBody>
                  <a:tcPr/>
                </a:tc>
              </a:tr>
              <a:tr h="216738">
                <a:tc v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ES </a:t>
                      </a:r>
                      <a:r>
                        <a:rPr lang="ru-RU" sz="1000" dirty="0" smtClean="0"/>
                        <a:t>15</a:t>
                      </a:r>
                      <a:r>
                        <a:rPr lang="pl-PL" sz="1000" dirty="0" smtClean="0"/>
                        <a:t>0 5 </a:t>
                      </a:r>
                      <a:r>
                        <a:rPr lang="ru-RU" sz="1000" dirty="0" smtClean="0"/>
                        <a:t>24</a:t>
                      </a:r>
                      <a:r>
                        <a:rPr lang="pl-PL" sz="1000" dirty="0" smtClean="0"/>
                        <a:t>00W BO H1X-CDWRB</a:t>
                      </a:r>
                      <a:endParaRPr lang="ru-RU" sz="1000" dirty="0" smtClean="0"/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Внутреннее покрытие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Стеклокерамика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Тип</a:t>
                      </a:r>
                      <a:r>
                        <a:rPr lang="ru-RU" sz="1000" baseline="0" dirty="0" smtClean="0">
                          <a:latin typeface="+mj-lt"/>
                        </a:rPr>
                        <a:t>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«Сухой»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Мощность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1,2-2,4 кВт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15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Объём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50/80/100/120/150 литров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Регулирование</a:t>
                      </a:r>
                      <a:r>
                        <a:rPr lang="ru-RU" sz="1000" baseline="0" dirty="0" smtClean="0">
                          <a:latin typeface="+mj-lt"/>
                        </a:rPr>
                        <a:t> температуры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Механическое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ручка-регулятор)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Гарантия (бак / электроника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лет / 2года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521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Комплект поставки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Бак,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предохр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клапан, инструкция, трафарет для монтажа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Режим</a:t>
                      </a:r>
                      <a:r>
                        <a:rPr lang="ru-RU" sz="1000" baseline="0" dirty="0" smtClean="0">
                          <a:latin typeface="+mj-lt"/>
                        </a:rPr>
                        <a:t>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Антизамерзания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термическая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дезинфекция,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1673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</a:t>
                      </a:r>
                      <a:r>
                        <a:rPr lang="ru-RU" sz="1000" baseline="0" dirty="0" smtClean="0">
                          <a:latin typeface="+mj-lt"/>
                        </a:rPr>
                        <a:t> бренда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Германия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4503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 происхождения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Болгария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28900" y="581025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сухим тэном и капиллярным термостатом</a:t>
            </a:r>
            <a:endParaRPr lang="ru-RU" dirty="0"/>
          </a:p>
        </p:txBody>
      </p:sp>
      <p:sp>
        <p:nvSpPr>
          <p:cNvPr id="10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1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20</a:t>
            </a:fld>
            <a:endParaRPr lang="x-none" dirty="0"/>
          </a:p>
        </p:txBody>
      </p:sp>
      <p:sp>
        <p:nvSpPr>
          <p:cNvPr id="12" name="TextBox 11"/>
          <p:cNvSpPr txBox="1"/>
          <p:nvPr/>
        </p:nvSpPr>
        <p:spPr>
          <a:xfrm>
            <a:off x="234752" y="119270"/>
            <a:ext cx="72899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25" y="4714875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Объём: 50-150 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09" y="1056174"/>
            <a:ext cx="1423367" cy="262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49" y="533400"/>
            <a:ext cx="2143126" cy="533400"/>
          </a:xfrm>
        </p:spPr>
        <p:txBody>
          <a:bodyPr/>
          <a:lstStyle/>
          <a:p>
            <a:r>
              <a:rPr lang="en-US" sz="2600" b="1" dirty="0" smtClean="0"/>
              <a:t>Tronic 8000T</a:t>
            </a:r>
            <a:endParaRPr lang="ru-RU" sz="2600" b="1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271" y="959799"/>
            <a:ext cx="1689270" cy="30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4104762"/>
            <a:ext cx="1714500" cy="10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95524" y="862310"/>
            <a:ext cx="62388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3264"/>
                </a:solidFill>
              </a:rPr>
              <a:t>Характеристики новой модели: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Электронное регулирование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</a:t>
            </a:r>
            <a:r>
              <a:rPr lang="ru-RU" sz="1600" b="1" dirty="0" smtClean="0">
                <a:solidFill>
                  <a:srgbClr val="003264"/>
                </a:solidFill>
              </a:rPr>
              <a:t> </a:t>
            </a:r>
            <a:r>
              <a:rPr lang="ru-RU" sz="1600" dirty="0" smtClean="0">
                <a:solidFill>
                  <a:srgbClr val="003264"/>
                </a:solidFill>
              </a:rPr>
              <a:t>при помощи ручки регулятора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Электронный термометр для отображения </a:t>
            </a:r>
            <a:r>
              <a:rPr lang="en-US" sz="1600" b="1" baseline="30000" dirty="0" smtClean="0">
                <a:solidFill>
                  <a:srgbClr val="003264"/>
                </a:solidFill>
              </a:rPr>
              <a:t>o</a:t>
            </a:r>
            <a:r>
              <a:rPr lang="en-US" sz="1600" b="1" dirty="0" smtClean="0">
                <a:solidFill>
                  <a:srgbClr val="003264"/>
                </a:solidFill>
              </a:rPr>
              <a:t>t </a:t>
            </a:r>
            <a:r>
              <a:rPr lang="ru-RU" sz="1600" dirty="0" smtClean="0">
                <a:solidFill>
                  <a:srgbClr val="003264"/>
                </a:solidFill>
              </a:rPr>
              <a:t>воды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«Сухой» тэн</a:t>
            </a:r>
            <a:r>
              <a:rPr lang="ru-RU" sz="1600" dirty="0" smtClean="0">
                <a:solidFill>
                  <a:srgbClr val="003264"/>
                </a:solidFill>
              </a:rPr>
              <a:t> – безопасной и долговечной работы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Антибактериальное </a:t>
            </a:r>
            <a:r>
              <a:rPr lang="ru-RU" sz="1600" b="1" dirty="0" smtClean="0">
                <a:solidFill>
                  <a:srgbClr val="003264"/>
                </a:solidFill>
              </a:rPr>
              <a:t>стеклокерамическое покрытие</a:t>
            </a:r>
            <a:r>
              <a:rPr lang="ru-RU" sz="1600" dirty="0" smtClean="0">
                <a:solidFill>
                  <a:srgbClr val="003264"/>
                </a:solidFill>
              </a:rPr>
              <a:t> внутри бака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Возможность </a:t>
            </a:r>
            <a:r>
              <a:rPr lang="ru-RU" sz="1600" b="1" dirty="0" smtClean="0">
                <a:solidFill>
                  <a:srgbClr val="003264"/>
                </a:solidFill>
              </a:rPr>
              <a:t>горизонтального монтажа</a:t>
            </a:r>
            <a:r>
              <a:rPr lang="ru-RU" sz="1600" dirty="0" smtClean="0">
                <a:solidFill>
                  <a:srgbClr val="003264"/>
                </a:solidFill>
              </a:rPr>
              <a:t> (модели 50-120 л)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подключения к сети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Индикатор работы тэна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Режим </a:t>
            </a:r>
            <a:r>
              <a:rPr lang="en-US" sz="1600" b="1" dirty="0" smtClean="0">
                <a:solidFill>
                  <a:srgbClr val="003264"/>
                </a:solidFill>
              </a:rPr>
              <a:t>ECO </a:t>
            </a:r>
            <a:r>
              <a:rPr lang="ru-RU" sz="1600" dirty="0" smtClean="0">
                <a:solidFill>
                  <a:srgbClr val="003264"/>
                </a:solidFill>
              </a:rPr>
              <a:t>для проведения термической дезинфекции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</a:t>
            </a:r>
            <a:r>
              <a:rPr lang="ru-RU" sz="1600" b="1" dirty="0" smtClean="0">
                <a:solidFill>
                  <a:srgbClr val="003264"/>
                </a:solidFill>
              </a:rPr>
              <a:t>Низкие </a:t>
            </a:r>
            <a:r>
              <a:rPr lang="ru-RU" sz="1600" b="1" dirty="0" err="1" smtClean="0">
                <a:solidFill>
                  <a:srgbClr val="003264"/>
                </a:solidFill>
              </a:rPr>
              <a:t>теплопотери</a:t>
            </a:r>
            <a:r>
              <a:rPr lang="ru-RU" sz="1600" dirty="0" smtClean="0">
                <a:solidFill>
                  <a:srgbClr val="003264"/>
                </a:solidFill>
              </a:rPr>
              <a:t> благодаря уникальной </a:t>
            </a:r>
            <a:r>
              <a:rPr lang="ru-RU" sz="1600" b="1" dirty="0" smtClean="0">
                <a:solidFill>
                  <a:srgbClr val="003264"/>
                </a:solidFill>
              </a:rPr>
              <a:t>теплоизоляции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Термостат для </a:t>
            </a:r>
            <a:r>
              <a:rPr lang="ru-RU" sz="1600" b="1" dirty="0" smtClean="0">
                <a:solidFill>
                  <a:srgbClr val="003264"/>
                </a:solidFill>
              </a:rPr>
              <a:t>защиты от перегрева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Режим </a:t>
            </a:r>
            <a:r>
              <a:rPr lang="ru-RU" sz="1600" b="1" dirty="0" smtClean="0">
                <a:solidFill>
                  <a:srgbClr val="003264"/>
                </a:solidFill>
              </a:rPr>
              <a:t>«</a:t>
            </a:r>
            <a:r>
              <a:rPr lang="ru-RU" sz="1600" b="1" dirty="0" err="1" smtClean="0">
                <a:solidFill>
                  <a:srgbClr val="003264"/>
                </a:solidFill>
              </a:rPr>
              <a:t>антизамерзания</a:t>
            </a:r>
            <a:r>
              <a:rPr lang="ru-RU" sz="1600" b="1" dirty="0" smtClean="0">
                <a:solidFill>
                  <a:srgbClr val="003264"/>
                </a:solidFill>
              </a:rPr>
              <a:t>»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Увеличенный </a:t>
            </a:r>
            <a:r>
              <a:rPr lang="ru-RU" sz="1600" b="1" dirty="0" smtClean="0">
                <a:solidFill>
                  <a:srgbClr val="003264"/>
                </a:solidFill>
              </a:rPr>
              <a:t>магниевый анод</a:t>
            </a:r>
          </a:p>
          <a:p>
            <a:pPr>
              <a:buBlip>
                <a:blip r:embed="rId5"/>
              </a:buBlip>
            </a:pPr>
            <a:r>
              <a:rPr lang="ru-RU" sz="1600" dirty="0" smtClean="0">
                <a:solidFill>
                  <a:srgbClr val="003264"/>
                </a:solidFill>
              </a:rPr>
              <a:t> Предохранительный клапан в комплекте</a:t>
            </a:r>
          </a:p>
          <a:p>
            <a:endParaRPr lang="ru-RU" sz="1600" dirty="0" smtClean="0">
              <a:solidFill>
                <a:srgbClr val="00326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581025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сухим тэном и электронным регулированием</a:t>
            </a:r>
            <a:endParaRPr lang="ru-RU" dirty="0"/>
          </a:p>
        </p:txBody>
      </p:sp>
      <p:sp>
        <p:nvSpPr>
          <p:cNvPr id="7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0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21</a:t>
            </a:fld>
            <a:endParaRPr lang="x-none" dirty="0"/>
          </a:p>
        </p:txBody>
      </p:sp>
      <p:sp>
        <p:nvSpPr>
          <p:cNvPr id="11" name="TextBox 10"/>
          <p:cNvSpPr txBox="1"/>
          <p:nvPr/>
        </p:nvSpPr>
        <p:spPr>
          <a:xfrm>
            <a:off x="234752" y="119270"/>
            <a:ext cx="746144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" y="5200650"/>
            <a:ext cx="201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/>
                </a:solidFill>
              </a:rPr>
              <a:t>Объём: 35-120 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14626" y="928030"/>
          <a:ext cx="5572124" cy="46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360"/>
                <a:gridCol w="2720764"/>
              </a:tblGrid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Тех. характеристики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+mj-lt"/>
                        </a:rPr>
                        <a:t>Tronic</a:t>
                      </a:r>
                      <a:r>
                        <a:rPr lang="en-US" sz="1000" baseline="0" dirty="0" smtClean="0">
                          <a:latin typeface="+mj-lt"/>
                        </a:rPr>
                        <a:t> </a:t>
                      </a:r>
                      <a:r>
                        <a:rPr lang="ru-RU" sz="1000" baseline="0" dirty="0" smtClean="0">
                          <a:latin typeface="+mj-lt"/>
                        </a:rPr>
                        <a:t>8</a:t>
                      </a:r>
                      <a:r>
                        <a:rPr lang="en-US" sz="1000" baseline="0" dirty="0" smtClean="0">
                          <a:latin typeface="+mj-lt"/>
                        </a:rPr>
                        <a:t>000 T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</a:tr>
              <a:tr h="226584">
                <a:tc rowSpan="5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j-lt"/>
                        </a:rPr>
                        <a:t>Модели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035 5 </a:t>
                      </a:r>
                      <a:r>
                        <a:rPr lang="ru-RU" sz="1000" dirty="0" smtClean="0"/>
                        <a:t>1200</a:t>
                      </a:r>
                      <a:r>
                        <a:rPr lang="pl-PL" sz="1000" dirty="0" smtClean="0"/>
                        <a:t>W BO H1X-EDW</a:t>
                      </a:r>
                      <a:r>
                        <a:rPr lang="en-US" sz="1000" dirty="0" smtClean="0"/>
                        <a:t>V</a:t>
                      </a:r>
                      <a:r>
                        <a:rPr lang="pl-PL" sz="1000" dirty="0" smtClean="0"/>
                        <a:t>B</a:t>
                      </a:r>
                      <a:endParaRPr lang="ru-RU" sz="1000" dirty="0"/>
                    </a:p>
                  </a:txBody>
                  <a:tcPr/>
                </a:tc>
              </a:tr>
              <a:tr h="22658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050 5 </a:t>
                      </a:r>
                      <a:r>
                        <a:rPr lang="ru-RU" sz="1000" dirty="0" smtClean="0"/>
                        <a:t>1600</a:t>
                      </a:r>
                      <a:r>
                        <a:rPr lang="pl-PL" sz="1000" dirty="0" smtClean="0"/>
                        <a:t>W BO H1X-EDWRB</a:t>
                      </a:r>
                      <a:endParaRPr lang="ru-RU" sz="1000" dirty="0"/>
                    </a:p>
                  </a:txBody>
                  <a:tcPr/>
                </a:tc>
              </a:tr>
              <a:tr h="22658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080 5 2000W BO H1X-EDWRB</a:t>
                      </a:r>
                      <a:endParaRPr lang="ru-RU" sz="1000" dirty="0"/>
                    </a:p>
                  </a:txBody>
                  <a:tcPr/>
                </a:tc>
              </a:tr>
              <a:tr h="226584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ES </a:t>
                      </a:r>
                      <a:r>
                        <a:rPr lang="ru-RU" sz="1000" dirty="0" smtClean="0"/>
                        <a:t>10</a:t>
                      </a:r>
                      <a:r>
                        <a:rPr lang="pl-PL" sz="1000" dirty="0" smtClean="0"/>
                        <a:t>0 5 2000W BO H1X-EDWRB</a:t>
                      </a:r>
                      <a:endParaRPr lang="ru-RU" sz="1000" dirty="0"/>
                    </a:p>
                  </a:txBody>
                  <a:tcPr/>
                </a:tc>
              </a:tr>
              <a:tr h="226584">
                <a:tc vMerge="1">
                  <a:txBody>
                    <a:bodyPr/>
                    <a:lstStyle/>
                    <a:p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/>
                        <a:t>ES </a:t>
                      </a:r>
                      <a:r>
                        <a:rPr lang="ru-RU" sz="1000" dirty="0" smtClean="0"/>
                        <a:t>12</a:t>
                      </a:r>
                      <a:r>
                        <a:rPr lang="pl-PL" sz="1000" dirty="0" smtClean="0"/>
                        <a:t>0 5 2000W BO H1X-EDWRB</a:t>
                      </a:r>
                      <a:endParaRPr lang="ru-RU" sz="1000" dirty="0" smtClean="0"/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Внутреннее покрытие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Стеклокерамика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Тип</a:t>
                      </a:r>
                      <a:r>
                        <a:rPr lang="ru-RU" sz="1000" baseline="0" dirty="0" smtClean="0">
                          <a:latin typeface="+mj-lt"/>
                        </a:rPr>
                        <a:t>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«Сухой»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Мощность тэна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1,2-2 кВт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Объём</a:t>
                      </a:r>
                      <a:r>
                        <a:rPr lang="ru-RU" sz="1000" baseline="0" dirty="0" smtClean="0">
                          <a:latin typeface="+mj-lt"/>
                        </a:rPr>
                        <a:t> бака 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35/50/80/100/120 литров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Регулирование</a:t>
                      </a:r>
                      <a:r>
                        <a:rPr lang="ru-RU" sz="1000" baseline="0" dirty="0" smtClean="0">
                          <a:latin typeface="+mj-lt"/>
                        </a:rPr>
                        <a:t> температуры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Электронное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Гарантия (бак / электроника</a:t>
                      </a:r>
                      <a:r>
                        <a:rPr lang="ru-RU" sz="1000" baseline="0" dirty="0" smtClean="0">
                          <a:latin typeface="+mj-lt"/>
                        </a:rPr>
                        <a:t>)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лет / 2года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81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Комплект поставки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Бак,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предохр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клапан, инструкция, трафарет для монтажа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81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Режим</a:t>
                      </a:r>
                      <a:r>
                        <a:rPr lang="ru-RU" sz="1000" baseline="0" dirty="0" smtClean="0">
                          <a:latin typeface="+mj-lt"/>
                        </a:rPr>
                        <a:t>ы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Антизамерзания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термическая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дезинфекция,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681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Типы монтажа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Вертикальный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 (35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л),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верт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./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+mj-lt"/>
                        </a:rPr>
                        <a:t>гориз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(модели 50-120 литров)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2658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</a:t>
                      </a:r>
                      <a:r>
                        <a:rPr lang="ru-RU" sz="1000" baseline="0" dirty="0" smtClean="0">
                          <a:latin typeface="+mj-lt"/>
                        </a:rPr>
                        <a:t> бренда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Германия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7005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j-lt"/>
                        </a:rPr>
                        <a:t>Страна происхождения</a:t>
                      </a:r>
                      <a:endParaRPr lang="ru-RU" sz="1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Болгария</a:t>
                      </a:r>
                      <a:endParaRPr lang="pl-PL" sz="1000" b="0" i="0" u="none" strike="noStrike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849" y="533400"/>
            <a:ext cx="2143126" cy="533400"/>
          </a:xfrm>
        </p:spPr>
        <p:txBody>
          <a:bodyPr/>
          <a:lstStyle/>
          <a:p>
            <a:r>
              <a:rPr lang="en-US" sz="2600" b="1" dirty="0" smtClean="0"/>
              <a:t>Tronic 8000T</a:t>
            </a:r>
            <a:endParaRPr lang="ru-RU" sz="2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46" y="997899"/>
            <a:ext cx="1560371" cy="28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174420"/>
            <a:ext cx="2095500" cy="132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28900" y="581025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сухим тэном и электронным регулированием</a:t>
            </a:r>
            <a:endParaRPr lang="ru-RU" dirty="0"/>
          </a:p>
        </p:txBody>
      </p:sp>
      <p:sp>
        <p:nvSpPr>
          <p:cNvPr id="10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1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22</a:t>
            </a:fld>
            <a:endParaRPr lang="x-none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204" y="1413314"/>
            <a:ext cx="438321" cy="432103"/>
          </a:xfrm>
          <a:prstGeom prst="ellipse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291" y="2293610"/>
            <a:ext cx="930904" cy="69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34752" y="119270"/>
            <a:ext cx="731857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33400"/>
            <a:ext cx="8001000" cy="533400"/>
          </a:xfrm>
        </p:spPr>
        <p:txBody>
          <a:bodyPr/>
          <a:lstStyle/>
          <a:p>
            <a:r>
              <a:rPr lang="ru-RU" sz="2600" b="1" dirty="0" smtClean="0"/>
              <a:t>Типы регуляторов ЭВН </a:t>
            </a:r>
            <a:r>
              <a:rPr lang="en-US" sz="2600" b="1" dirty="0" smtClean="0"/>
              <a:t>Tronic</a:t>
            </a:r>
            <a:r>
              <a:rPr lang="ru-RU" sz="2600" b="1" dirty="0" smtClean="0"/>
              <a:t> 1000</a:t>
            </a:r>
            <a:r>
              <a:rPr lang="en-US" sz="2600" b="1" dirty="0" smtClean="0"/>
              <a:t>T-8000T</a:t>
            </a:r>
            <a:r>
              <a:rPr lang="ru-RU" sz="2600" b="1" dirty="0" smtClean="0"/>
              <a:t> </a:t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26" y="2514600"/>
            <a:ext cx="171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Tronic 1000T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44" y="2589947"/>
            <a:ext cx="2139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Tronic 2000T</a:t>
            </a:r>
            <a:endParaRPr lang="ru-RU" sz="1200" dirty="0" smtClean="0"/>
          </a:p>
          <a:p>
            <a:pPr algn="ctr"/>
            <a:r>
              <a:rPr lang="ru-RU" sz="1200" dirty="0" smtClean="0"/>
              <a:t>Механический регулятор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97912" y="4872962"/>
            <a:ext cx="22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Tronic 6000T</a:t>
            </a:r>
            <a:endParaRPr lang="ru-RU" sz="1200" dirty="0" smtClean="0"/>
          </a:p>
          <a:p>
            <a:pPr algn="ctr"/>
            <a:r>
              <a:rPr lang="ru-RU" sz="1200" dirty="0" smtClean="0"/>
              <a:t>Механический регулятор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47704" y="4845666"/>
            <a:ext cx="2108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Tronic 8000T</a:t>
            </a:r>
            <a:endParaRPr lang="ru-RU" sz="1200" dirty="0" smtClean="0"/>
          </a:p>
          <a:p>
            <a:pPr algn="ctr"/>
            <a:r>
              <a:rPr lang="ru-RU" sz="1200" dirty="0" smtClean="0"/>
              <a:t>Электронный регулятор</a:t>
            </a:r>
            <a:r>
              <a:rPr lang="en-US" sz="1200" dirty="0" smtClean="0"/>
              <a:t> </a:t>
            </a:r>
            <a:endParaRPr lang="ru-RU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152526"/>
            <a:ext cx="3305175" cy="1313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95275" y="2724150"/>
            <a:ext cx="3114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Без внешней ручки регулятора </a:t>
            </a:r>
            <a:endParaRPr lang="ru-RU" sz="12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 t="6558" b="14522"/>
          <a:stretch>
            <a:fillRect/>
          </a:stretch>
        </p:blipFill>
        <p:spPr bwMode="auto">
          <a:xfrm rot="16200000">
            <a:off x="5368001" y="715097"/>
            <a:ext cx="1551248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t="21309" b="19709"/>
          <a:stretch>
            <a:fillRect/>
          </a:stretch>
        </p:blipFill>
        <p:spPr bwMode="auto">
          <a:xfrm>
            <a:off x="480873" y="3309157"/>
            <a:ext cx="3396704" cy="139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3263" y="3281489"/>
            <a:ext cx="2263823" cy="1426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6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23</a:t>
            </a:fld>
            <a:endParaRPr lang="x-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19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0" y="997868"/>
            <a:ext cx="8534400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pic>
        <p:nvPicPr>
          <p:cNvPr id="8" name="Imagem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2" name="CaixaDeTexto 11"/>
          <p:cNvSpPr txBox="1"/>
          <p:nvPr>
            <p:custDataLst>
              <p:tags r:id="rId9"/>
            </p:custDataLst>
          </p:nvPr>
        </p:nvSpPr>
        <p:spPr>
          <a:xfrm>
            <a:off x="532800" y="532800"/>
            <a:ext cx="79108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Новая упаковка ЭВН </a:t>
            </a:r>
            <a:r>
              <a:rPr lang="en-US" sz="2400" b="1" dirty="0" smtClean="0">
                <a:solidFill>
                  <a:schemeClr val="accent1"/>
                </a:solidFill>
              </a:rPr>
              <a:t>Tronic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17" name="CaixaDeTexto 16"/>
          <p:cNvSpPr txBox="1"/>
          <p:nvPr>
            <p:custDataLst>
              <p:tags r:id="rId10"/>
            </p:custDataLst>
          </p:nvPr>
        </p:nvSpPr>
        <p:spPr>
          <a:xfrm>
            <a:off x="532800" y="923925"/>
            <a:ext cx="7838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Основные цели:</a:t>
            </a: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/>
                </a:solidFill>
              </a:rPr>
              <a:t>Улучшение безопасности продукта при транспортировке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/>
                </a:solidFill>
              </a:rPr>
              <a:t>Повышение узнаваемости водонагревателей </a:t>
            </a:r>
            <a:r>
              <a:rPr lang="en-US" sz="1600" dirty="0" smtClean="0">
                <a:solidFill>
                  <a:schemeClr val="accent1"/>
                </a:solidFill>
              </a:rPr>
              <a:t>Bosch Tronic </a:t>
            </a:r>
            <a:r>
              <a:rPr lang="ru-RU" sz="1600" dirty="0" smtClean="0">
                <a:solidFill>
                  <a:schemeClr val="accent1"/>
                </a:solidFill>
              </a:rPr>
              <a:t>на полках в </a:t>
            </a:r>
            <a:r>
              <a:rPr lang="en-US" sz="1600" dirty="0" smtClean="0">
                <a:solidFill>
                  <a:schemeClr val="accent1"/>
                </a:solidFill>
              </a:rPr>
              <a:t>DIY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/>
                </a:solidFill>
              </a:rPr>
              <a:t>Упаковка даёт пользователю основное понимание о преимуществах продукта.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accent1"/>
                </a:solidFill>
              </a:rPr>
              <a:t>Упрощение процесса транспортировки для потребителей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792" y="3017050"/>
            <a:ext cx="2676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9" cstate="print"/>
          <a:srcRect l="2273" t="14866" r="2098"/>
          <a:stretch>
            <a:fillRect/>
          </a:stretch>
        </p:blipFill>
        <p:spPr bwMode="auto">
          <a:xfrm>
            <a:off x="3502325" y="3060968"/>
            <a:ext cx="4718649" cy="17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15"/>
          <p:cNvSpPr txBox="1"/>
          <p:nvPr>
            <p:custDataLst>
              <p:tags r:id="rId13"/>
            </p:custDataLst>
          </p:nvPr>
        </p:nvSpPr>
        <p:spPr>
          <a:xfrm>
            <a:off x="531628" y="4879823"/>
            <a:ext cx="2583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1"/>
                </a:solidFill>
              </a:rPr>
              <a:t>Упаковка должна быть более </a:t>
            </a:r>
            <a:r>
              <a:rPr lang="ru-RU" sz="1400" b="1" u="sng" dirty="0" err="1" smtClean="0">
                <a:solidFill>
                  <a:schemeClr val="accent1"/>
                </a:solidFill>
              </a:rPr>
              <a:t>замента</a:t>
            </a:r>
            <a:r>
              <a:rPr lang="ru-RU" sz="1400" b="1" u="sng" dirty="0" smtClean="0">
                <a:solidFill>
                  <a:schemeClr val="accent1"/>
                </a:solidFill>
              </a:rPr>
              <a:t> в торговом зале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8" name="CaixaDeTexto 17"/>
          <p:cNvSpPr txBox="1"/>
          <p:nvPr>
            <p:custDataLst>
              <p:tags r:id="rId14"/>
            </p:custDataLst>
          </p:nvPr>
        </p:nvSpPr>
        <p:spPr>
          <a:xfrm>
            <a:off x="4359834" y="4898873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</a:rPr>
              <a:t>Новая концепция упаковки</a:t>
            </a:r>
            <a:endParaRPr lang="en-GB" sz="1200" b="1" dirty="0" smtClean="0">
              <a:solidFill>
                <a:schemeClr val="accent1"/>
              </a:solidFill>
            </a:endParaRPr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24</a:t>
            </a:fld>
            <a:endParaRPr lang="x-none" dirty="0"/>
          </a:p>
        </p:txBody>
      </p:sp>
      <p:sp>
        <p:nvSpPr>
          <p:cNvPr id="19" name="TextBox 18"/>
          <p:cNvSpPr txBox="1"/>
          <p:nvPr/>
        </p:nvSpPr>
        <p:spPr>
          <a:xfrm>
            <a:off x="3514725" y="3505200"/>
            <a:ext cx="96202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Слева</a:t>
            </a:r>
          </a:p>
          <a:p>
            <a:r>
              <a:rPr lang="ru-RU" sz="500" dirty="0" smtClean="0"/>
              <a:t>Информация о продукте</a:t>
            </a:r>
            <a:endParaRPr lang="ru-RU" sz="500" dirty="0"/>
          </a:p>
        </p:txBody>
      </p:sp>
      <p:sp>
        <p:nvSpPr>
          <p:cNvPr id="21" name="TextBox 20"/>
          <p:cNvSpPr txBox="1"/>
          <p:nvPr/>
        </p:nvSpPr>
        <p:spPr>
          <a:xfrm>
            <a:off x="3495675" y="4133850"/>
            <a:ext cx="96202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Фронтальная часть</a:t>
            </a:r>
          </a:p>
          <a:p>
            <a:r>
              <a:rPr lang="ru-RU" sz="500" dirty="0" smtClean="0"/>
              <a:t>Информация о продукте</a:t>
            </a:r>
            <a:endParaRPr lang="ru-RU" sz="500" dirty="0"/>
          </a:p>
        </p:txBody>
      </p:sp>
      <p:sp>
        <p:nvSpPr>
          <p:cNvPr id="23" name="TextBox 22"/>
          <p:cNvSpPr txBox="1"/>
          <p:nvPr/>
        </p:nvSpPr>
        <p:spPr>
          <a:xfrm>
            <a:off x="7248525" y="4210050"/>
            <a:ext cx="86677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Справа</a:t>
            </a:r>
          </a:p>
          <a:p>
            <a:r>
              <a:rPr lang="ru-RU" sz="500" dirty="0" smtClean="0"/>
              <a:t>Информация о монтаже и транспортировке</a:t>
            </a:r>
            <a:endParaRPr lang="ru-RU" sz="500" dirty="0"/>
          </a:p>
        </p:txBody>
      </p:sp>
      <p:sp>
        <p:nvSpPr>
          <p:cNvPr id="24" name="TextBox 23"/>
          <p:cNvSpPr txBox="1"/>
          <p:nvPr/>
        </p:nvSpPr>
        <p:spPr>
          <a:xfrm>
            <a:off x="7286625" y="3562350"/>
            <a:ext cx="866775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Сзади</a:t>
            </a:r>
          </a:p>
          <a:p>
            <a:r>
              <a:rPr lang="ru-RU" sz="500" dirty="0" smtClean="0"/>
              <a:t>Информация о  продукте</a:t>
            </a:r>
            <a:endParaRPr lang="ru-RU" sz="500" dirty="0"/>
          </a:p>
        </p:txBody>
      </p:sp>
      <p:sp>
        <p:nvSpPr>
          <p:cNvPr id="25" name="TextBox 24"/>
          <p:cNvSpPr txBox="1"/>
          <p:nvPr/>
        </p:nvSpPr>
        <p:spPr>
          <a:xfrm>
            <a:off x="7258050" y="3105150"/>
            <a:ext cx="866775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00" b="1" dirty="0" smtClean="0"/>
              <a:t>Сверху</a:t>
            </a:r>
          </a:p>
          <a:p>
            <a:r>
              <a:rPr lang="ru-RU" sz="500" b="1" dirty="0" smtClean="0"/>
              <a:t>Информация о продукте и транспортировке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ângulo 19">
            <a:hlinkClick r:id="rId1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0" y="1019463"/>
            <a:ext cx="8534400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magem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 wrap="square" lIns="0" tIns="0" rIns="0" bIns="0" anchor="t"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Новая упаковка ЭВН </a:t>
            </a:r>
            <a:r>
              <a:rPr lang="en-US" sz="2400" b="1" dirty="0" smtClean="0">
                <a:solidFill>
                  <a:schemeClr val="accent1"/>
                </a:solidFill>
              </a:rPr>
              <a:t>Tronic</a:t>
            </a:r>
            <a:r>
              <a:rPr lang="en-GB" sz="2400" b="1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dirty="0"/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5" name="CaixaDeTexto 12"/>
          <p:cNvSpPr txBox="1"/>
          <p:nvPr>
            <p:custDataLst>
              <p:tags r:id="rId10"/>
            </p:custDataLst>
          </p:nvPr>
        </p:nvSpPr>
        <p:spPr>
          <a:xfrm>
            <a:off x="3826565" y="1771602"/>
            <a:ext cx="4707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600" dirty="0" smtClean="0">
                <a:solidFill>
                  <a:schemeClr val="accent1"/>
                </a:solidFill>
              </a:rPr>
              <a:t>Изображение продукта – поможет клиенту легче идентифицировать ЭВН на складе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600" dirty="0" smtClean="0">
                <a:solidFill>
                  <a:schemeClr val="accent1"/>
                </a:solidFill>
              </a:rPr>
              <a:t>Символы с преимуществами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  <a:tabLst>
                <a:tab pos="360363" algn="l"/>
              </a:tabLst>
            </a:pPr>
            <a:r>
              <a:rPr lang="ru-RU" sz="1600" dirty="0" smtClean="0">
                <a:solidFill>
                  <a:schemeClr val="accent1"/>
                </a:solidFill>
              </a:rPr>
              <a:t>Схема для монтажа</a:t>
            </a:r>
            <a:r>
              <a:rPr lang="en-GB" sz="1600" dirty="0" smtClean="0">
                <a:solidFill>
                  <a:schemeClr val="accent1"/>
                </a:solidFill>
              </a:rPr>
              <a:t> </a:t>
            </a:r>
            <a:r>
              <a:rPr lang="ru-RU" sz="1600" dirty="0" smtClean="0">
                <a:solidFill>
                  <a:schemeClr val="accent1"/>
                </a:solidFill>
              </a:rPr>
              <a:t>(упрощает установку)</a:t>
            </a:r>
            <a:endParaRPr lang="en-GB" sz="1600" dirty="0" smtClean="0">
              <a:solidFill>
                <a:schemeClr val="accent1"/>
              </a:solidFill>
            </a:endParaRPr>
          </a:p>
        </p:txBody>
      </p:sp>
      <p:sp>
        <p:nvSpPr>
          <p:cNvPr id="22" name="CaixaDeTexto 28">
            <a:hlinkClick r:id="rId14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7866000" y="525600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u="sng" dirty="0" smtClean="0">
                <a:solidFill>
                  <a:schemeClr val="accent1"/>
                </a:solidFill>
              </a:rPr>
              <a:t>Index</a:t>
            </a:r>
            <a:endParaRPr lang="en-GB" sz="1100" b="1" u="sng" dirty="0">
              <a:solidFill>
                <a:schemeClr val="accent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87213" y="1120817"/>
            <a:ext cx="3420214" cy="2088052"/>
          </a:xfrm>
          <a:prstGeom prst="rect">
            <a:avLst/>
          </a:prstGeom>
        </p:spPr>
      </p:pic>
      <p:sp>
        <p:nvSpPr>
          <p:cNvPr id="19" name="Marcador de Posição do Número do Diapositivo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25</a:t>
            </a:fld>
            <a:endParaRPr lang="x-none" dirty="0"/>
          </a:p>
        </p:txBody>
      </p:sp>
      <p:sp>
        <p:nvSpPr>
          <p:cNvPr id="16" name="TextBox 15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Imagem 14"/>
          <p:cNvPicPr/>
          <p:nvPr/>
        </p:nvPicPr>
        <p:blipFill>
          <a:blip r:embed="rId1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9865"/>
          <a:stretch>
            <a:fillRect/>
          </a:stretch>
        </p:blipFill>
        <p:spPr>
          <a:xfrm>
            <a:off x="1190624" y="3333750"/>
            <a:ext cx="1485901" cy="2009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BEQIK_FR.png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5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298170" y="533400"/>
            <a:ext cx="8534400" cy="533400"/>
          </a:xfrm>
          <a:ln w="0"/>
          <a:effectLst/>
        </p:spPr>
        <p:txBody>
          <a:bodyPr wrap="square" lIns="0" tIns="0" rIns="0" bIns="0" anchor="t"/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Новая упаковка ЭВН </a:t>
            </a:r>
            <a:r>
              <a:rPr lang="en-US" sz="2400" b="1" dirty="0" smtClean="0">
                <a:solidFill>
                  <a:schemeClr val="accent1"/>
                </a:solidFill>
              </a:rPr>
              <a:t>Tronic</a:t>
            </a:r>
            <a:r>
              <a:rPr lang="en-GB" b="1" dirty="0" smtClean="0">
                <a:solidFill>
                  <a:schemeClr val="accent1"/>
                </a:solidFill>
              </a:rPr>
              <a:t/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ru-RU" sz="2200" dirty="0" smtClean="0">
                <a:solidFill>
                  <a:schemeClr val="accent1"/>
                </a:solidFill>
              </a:rPr>
              <a:t>Символы кратко объясняющие конечному потребителю основные функции и преимущества водонагревателя </a:t>
            </a:r>
            <a:r>
              <a:rPr lang="en-GB" sz="2200" dirty="0" smtClean="0">
                <a:solidFill>
                  <a:schemeClr val="accent1"/>
                </a:solidFill>
              </a:rPr>
              <a:t> 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b="1" dirty="0"/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4" name="Marcador de Posição do Número do Diapositivo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26</a:t>
            </a:fld>
            <a:endParaRPr lang="x-none" dirty="0"/>
          </a:p>
        </p:txBody>
      </p:sp>
      <p:sp>
        <p:nvSpPr>
          <p:cNvPr id="33" name="CaixaDeTexto 32"/>
          <p:cNvSpPr txBox="1"/>
          <p:nvPr>
            <p:custDataLst>
              <p:tags r:id="rId9"/>
            </p:custDataLst>
          </p:nvPr>
        </p:nvSpPr>
        <p:spPr>
          <a:xfrm>
            <a:off x="1362977" y="4816234"/>
            <a:ext cx="93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Различный объём</a:t>
            </a:r>
          </a:p>
          <a:p>
            <a:pPr algn="ctr"/>
            <a:r>
              <a:rPr lang="en-GB" sz="1000" b="1" dirty="0" smtClean="0">
                <a:solidFill>
                  <a:schemeClr val="accent1"/>
                </a:solidFill>
                <a:latin typeface="+mn-lt"/>
              </a:rPr>
              <a:t>30</a:t>
            </a:r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en-GB" sz="1000" b="1" dirty="0" smtClean="0">
                <a:solidFill>
                  <a:schemeClr val="accent1"/>
                </a:solidFill>
                <a:latin typeface="+mn-lt"/>
              </a:rPr>
              <a:t>– 120</a:t>
            </a:r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л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>
            <p:custDataLst>
              <p:tags r:id="rId10"/>
            </p:custDataLst>
          </p:nvPr>
        </p:nvSpPr>
        <p:spPr>
          <a:xfrm>
            <a:off x="3408488" y="48162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Точная регулировка температуры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5" name="CaixaDeTexto 34"/>
          <p:cNvSpPr txBox="1"/>
          <p:nvPr>
            <p:custDataLst>
              <p:tags r:id="rId11"/>
            </p:custDataLst>
          </p:nvPr>
        </p:nvSpPr>
        <p:spPr>
          <a:xfrm>
            <a:off x="4401800" y="4816234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Безопасность 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7" name="CaixaDeTexto 36"/>
          <p:cNvSpPr txBox="1"/>
          <p:nvPr>
            <p:custDataLst>
              <p:tags r:id="rId12"/>
            </p:custDataLst>
          </p:nvPr>
        </p:nvSpPr>
        <p:spPr>
          <a:xfrm>
            <a:off x="5593401" y="4816234"/>
            <a:ext cx="1152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Простое обслуживание и монтаж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2" name="CaixaDeTexto 41"/>
          <p:cNvSpPr txBox="1"/>
          <p:nvPr>
            <p:custDataLst>
              <p:tags r:id="rId13"/>
            </p:custDataLst>
          </p:nvPr>
        </p:nvSpPr>
        <p:spPr>
          <a:xfrm>
            <a:off x="43622" y="4786417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Объём</a:t>
            </a:r>
            <a:r>
              <a:rPr lang="en-GB" sz="10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и возможность горизонтального монтажа</a:t>
            </a:r>
            <a:r>
              <a:rPr lang="en-GB" sz="1000" b="1" dirty="0" smtClean="0">
                <a:solidFill>
                  <a:schemeClr val="accent1"/>
                </a:solidFill>
                <a:latin typeface="+mn-lt"/>
              </a:rPr>
              <a:t> 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5" name="Picture 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/>
          <a:srcRect l="12391" t="21917" r="21683" b="59523"/>
          <a:stretch>
            <a:fillRect/>
          </a:stretch>
        </p:blipFill>
        <p:spPr bwMode="auto">
          <a:xfrm>
            <a:off x="2514142" y="3960646"/>
            <a:ext cx="662895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6_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/>
          <a:srcRect l="11076" t="40720" r="22257" b="40720"/>
          <a:stretch>
            <a:fillRect/>
          </a:stretch>
        </p:blipFill>
        <p:spPr bwMode="auto">
          <a:xfrm>
            <a:off x="3576134" y="3960646"/>
            <a:ext cx="670347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__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 cstate="print"/>
          <a:srcRect l="10161" t="78235" r="20210" b="2991"/>
          <a:stretch>
            <a:fillRect/>
          </a:stretch>
        </p:blipFill>
        <p:spPr bwMode="auto">
          <a:xfrm>
            <a:off x="5784920" y="3960646"/>
            <a:ext cx="69218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___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 cstate="print"/>
          <a:srcRect l="11616" t="59493" r="23199" b="21734"/>
          <a:stretch>
            <a:fillRect/>
          </a:stretch>
        </p:blipFill>
        <p:spPr bwMode="auto">
          <a:xfrm>
            <a:off x="4689872" y="3960646"/>
            <a:ext cx="648000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____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/>
          <a:srcRect l="12708" t="3067" r="22107" b="78586"/>
          <a:stretch>
            <a:fillRect/>
          </a:stretch>
        </p:blipFill>
        <p:spPr bwMode="auto">
          <a:xfrm>
            <a:off x="1462658" y="3960646"/>
            <a:ext cx="663071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7_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 cstate="print"/>
          <a:srcRect l="10340" r="12241"/>
          <a:stretch>
            <a:fillRect/>
          </a:stretch>
        </p:blipFill>
        <p:spPr bwMode="auto">
          <a:xfrm>
            <a:off x="257882" y="4176670"/>
            <a:ext cx="867090" cy="41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ângulo 42"/>
          <p:cNvSpPr/>
          <p:nvPr>
            <p:custDataLst>
              <p:tags r:id="rId20"/>
            </p:custDataLst>
          </p:nvPr>
        </p:nvSpPr>
        <p:spPr>
          <a:xfrm>
            <a:off x="2276061" y="4816234"/>
            <a:ext cx="11728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Форма: </a:t>
            </a:r>
            <a:r>
              <a:rPr lang="en-US" sz="1000" b="1" dirty="0" smtClean="0">
                <a:solidFill>
                  <a:schemeClr val="accent1"/>
                </a:solidFill>
                <a:latin typeface="+mn-lt"/>
              </a:rPr>
              <a:t>Slim </a:t>
            </a:r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или</a:t>
            </a:r>
            <a:r>
              <a:rPr lang="en-US" sz="1000" b="1" dirty="0" smtClean="0">
                <a:solidFill>
                  <a:schemeClr val="accent1"/>
                </a:solidFill>
                <a:latin typeface="+mn-lt"/>
              </a:rPr>
              <a:t> Round</a:t>
            </a:r>
            <a:endParaRPr lang="en-GB" sz="1000" b="1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52" name="Imagem 51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78527" y="1828008"/>
            <a:ext cx="3420152" cy="2085013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9" cstate="print"/>
          <a:stretch>
            <a:fillRect/>
          </a:stretch>
        </p:blipFill>
        <p:spPr>
          <a:xfrm rot="16200000">
            <a:off x="6174561" y="2616641"/>
            <a:ext cx="2597840" cy="1797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CaixaDeTexto 36"/>
          <p:cNvSpPr txBox="1"/>
          <p:nvPr>
            <p:custDataLst>
              <p:tags r:id="rId23"/>
            </p:custDataLst>
          </p:nvPr>
        </p:nvSpPr>
        <p:spPr>
          <a:xfrm>
            <a:off x="6936426" y="4816234"/>
            <a:ext cx="115212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accent1"/>
                </a:solidFill>
                <a:latin typeface="+mn-lt"/>
              </a:rPr>
              <a:t>Трафарет для монтажа</a:t>
            </a:r>
            <a:endParaRPr lang="en-GB" sz="1000" b="1" dirty="0">
              <a:solidFill>
                <a:schemeClr val="accent1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hidden="1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653405"/>
            <a:ext cx="381000" cy="174625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800" smtClean="0">
                <a:solidFill>
                  <a:srgbClr val="FFFFFF"/>
                </a:solidFill>
              </a:rPr>
              <a:t> </a:t>
            </a:r>
            <a:endParaRPr lang="en-GB" sz="8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smtClean="0">
                <a:solidFill>
                  <a:srgbClr val="000000"/>
                </a:solidFill>
              </a:rPr>
              <a:t>Thermotechnology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8509000" y="6038355"/>
            <a:ext cx="25400" cy="1069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700"/>
          </a:p>
        </p:txBody>
      </p:sp>
      <p:sp>
        <p:nvSpPr>
          <p:cNvPr id="4" name="TextBox 3" hidden="1"/>
          <p:cNvSpPr txBox="1"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vert="horz" wrap="non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en-GB" sz="1300"/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12700" rIns="0" bIns="0" anchor="t"/>
          <a:lstStyle/>
          <a:p>
            <a:r>
              <a:rPr lang="ru-RU" dirty="0" smtClean="0"/>
              <a:t>Гарантия на оборудование</a:t>
            </a:r>
            <a:endParaRPr lang="en-GB" dirty="0"/>
          </a:p>
        </p:txBody>
      </p:sp>
      <p:sp>
        <p:nvSpPr>
          <p:cNvPr id="3" name="Subtitle 2" hidden="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/>
            </a:ext>
          </a:extLst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7" name="Retângulo 16"/>
          <p:cNvSpPr/>
          <p:nvPr>
            <p:custDataLst>
              <p:tags r:id="rId9"/>
            </p:custDataLst>
          </p:nvPr>
        </p:nvSpPr>
        <p:spPr>
          <a:xfrm>
            <a:off x="536714" y="1141884"/>
            <a:ext cx="7789874" cy="41541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tlCol="0" anchor="t"/>
          <a:lstStyle/>
          <a:p>
            <a:pPr algn="ctr">
              <a:lnSpc>
                <a:spcPct val="114000"/>
              </a:lnSpc>
            </a:pPr>
            <a:r>
              <a:rPr lang="ru-RU" sz="2000" b="1" dirty="0" smtClean="0">
                <a:solidFill>
                  <a:schemeClr val="accent1"/>
                </a:solidFill>
              </a:rPr>
              <a:t>Гарантийный условия</a:t>
            </a:r>
            <a:r>
              <a:rPr lang="ru-RU" sz="2000" b="1" baseline="30000" dirty="0" smtClean="0">
                <a:solidFill>
                  <a:schemeClr val="accent1"/>
                </a:solidFill>
              </a:rPr>
              <a:t>1</a:t>
            </a:r>
            <a:endParaRPr lang="en-GB" sz="2000" b="1" baseline="30000" dirty="0">
              <a:solidFill>
                <a:schemeClr val="accent1"/>
              </a:solidFill>
            </a:endParaRPr>
          </a:p>
          <a:p>
            <a:pPr algn="ctr">
              <a:lnSpc>
                <a:spcPct val="114000"/>
              </a:lnSpc>
            </a:pPr>
            <a:endParaRPr lang="en-GB" sz="1400" b="1" dirty="0">
              <a:solidFill>
                <a:schemeClr val="accent1"/>
              </a:solidFill>
            </a:endParaRPr>
          </a:p>
          <a:p>
            <a:pPr algn="ctr">
              <a:lnSpc>
                <a:spcPct val="114000"/>
              </a:lnSpc>
            </a:pPr>
            <a:endParaRPr lang="en-GB" sz="1400" b="1" dirty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Электроника и компоненты</a:t>
            </a:r>
            <a:endParaRPr lang="en-GB" dirty="0" smtClean="0">
              <a:solidFill>
                <a:schemeClr val="accent1"/>
              </a:solidFill>
            </a:endParaRPr>
          </a:p>
          <a:p>
            <a:pPr marL="284400"/>
            <a:endParaRPr lang="en-GB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 smtClean="0">
                <a:solidFill>
                  <a:srgbClr val="C00000"/>
                </a:solidFill>
              </a:rPr>
              <a:t>2 </a:t>
            </a:r>
            <a:r>
              <a:rPr lang="ru-RU" sz="2000" b="1" dirty="0" smtClean="0">
                <a:solidFill>
                  <a:srgbClr val="C00000"/>
                </a:solidFill>
              </a:rPr>
              <a:t>года </a:t>
            </a:r>
            <a:endParaRPr lang="en-GB" sz="2000" b="1" dirty="0" smtClean="0">
              <a:solidFill>
                <a:schemeClr val="accent1"/>
              </a:solidFill>
            </a:endParaRPr>
          </a:p>
          <a:p>
            <a:endParaRPr lang="en-GB" sz="1400" dirty="0" smtClean="0">
              <a:solidFill>
                <a:schemeClr val="accent1"/>
              </a:solidFill>
            </a:endParaRPr>
          </a:p>
          <a:p>
            <a:endParaRPr lang="en-GB" sz="1400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Внутренняя емкость</a:t>
            </a:r>
            <a:r>
              <a:rPr lang="en-GB" dirty="0" smtClean="0">
                <a:solidFill>
                  <a:schemeClr val="accent1"/>
                </a:solidFill>
              </a:rPr>
              <a:t> (</a:t>
            </a:r>
            <a:r>
              <a:rPr lang="ru-RU" dirty="0" smtClean="0">
                <a:solidFill>
                  <a:schemeClr val="accent1"/>
                </a:solidFill>
              </a:rPr>
              <a:t>без компонентов</a:t>
            </a:r>
            <a:r>
              <a:rPr lang="en-GB" dirty="0" smtClean="0">
                <a:solidFill>
                  <a:schemeClr val="accent1"/>
                </a:solidFill>
              </a:rPr>
              <a:t>)</a:t>
            </a:r>
          </a:p>
          <a:p>
            <a:pPr marL="284400"/>
            <a:endParaRPr lang="en-GB" sz="1400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C00000"/>
                </a:solidFill>
              </a:rPr>
              <a:t>5 лет </a:t>
            </a:r>
            <a:endParaRPr lang="en-GB" sz="2000" b="1" dirty="0" smtClean="0">
              <a:solidFill>
                <a:schemeClr val="accent1"/>
              </a:solidFill>
            </a:endParaRPr>
          </a:p>
          <a:p>
            <a:pPr algn="ctr"/>
            <a:endParaRPr lang="en-GB" sz="1100" dirty="0">
              <a:solidFill>
                <a:schemeClr val="accent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783675" y="1633266"/>
            <a:ext cx="1836337" cy="118574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8850" y="3035254"/>
            <a:ext cx="2489156" cy="1884616"/>
          </a:xfrm>
          <a:prstGeom prst="rect">
            <a:avLst/>
          </a:prstGeom>
        </p:spPr>
      </p:pic>
      <p:sp>
        <p:nvSpPr>
          <p:cNvPr id="18" name="Marcador de Posição do Número do Diapositivo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27</a:t>
            </a:fld>
            <a:endParaRPr lang="x-none" dirty="0"/>
          </a:p>
        </p:txBody>
      </p:sp>
      <p:grpSp>
        <p:nvGrpSpPr>
          <p:cNvPr id="24" name="Grupo 23"/>
          <p:cNvGrpSpPr/>
          <p:nvPr/>
        </p:nvGrpSpPr>
        <p:grpSpPr>
          <a:xfrm>
            <a:off x="7981650" y="0"/>
            <a:ext cx="514650" cy="533400"/>
            <a:chOff x="4411216" y="2366020"/>
            <a:chExt cx="720000" cy="720000"/>
          </a:xfrm>
        </p:grpSpPr>
        <p:sp>
          <p:nvSpPr>
            <p:cNvPr id="49" name="Oval 48"/>
            <p:cNvSpPr/>
            <p:nvPr>
              <p:custDataLst>
                <p:tags r:id="rId12"/>
              </p:custDataLst>
            </p:nvPr>
          </p:nvSpPr>
          <p:spPr>
            <a:xfrm>
              <a:off x="4411216" y="2366020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pic>
          <p:nvPicPr>
            <p:cNvPr id="23" name="Imagem 2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1933" y="2472864"/>
              <a:ext cx="540000" cy="5400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44710" y="4914482"/>
            <a:ext cx="430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aseline="30000" dirty="0" smtClean="0">
                <a:solidFill>
                  <a:srgbClr val="003264"/>
                </a:solidFill>
              </a:rPr>
              <a:t>1</a:t>
            </a:r>
            <a:r>
              <a:rPr lang="ru-RU" sz="900" dirty="0" smtClean="0">
                <a:solidFill>
                  <a:srgbClr val="003264"/>
                </a:solidFill>
              </a:rPr>
              <a:t> гарантийные условия указаны в гарантийном талоне, включённом в инструкцию</a:t>
            </a:r>
            <a:r>
              <a:rPr lang="en-US" sz="900" dirty="0" smtClean="0">
                <a:solidFill>
                  <a:srgbClr val="003264"/>
                </a:solidFill>
              </a:rPr>
              <a:t>, </a:t>
            </a:r>
            <a:r>
              <a:rPr lang="ru-RU" sz="900" dirty="0" smtClean="0">
                <a:solidFill>
                  <a:srgbClr val="003264"/>
                </a:solidFill>
              </a:rPr>
              <a:t>а также в приложении к договору</a:t>
            </a:r>
            <a:endParaRPr lang="ru-RU" sz="900" dirty="0">
              <a:solidFill>
                <a:srgbClr val="003264"/>
              </a:solidFill>
            </a:endParaRPr>
          </a:p>
        </p:txBody>
      </p:sp>
      <p:cxnSp>
        <p:nvCxnSpPr>
          <p:cNvPr id="19" name="Conexão recta 74"/>
          <p:cNvCxnSpPr/>
          <p:nvPr/>
        </p:nvCxnSpPr>
        <p:spPr>
          <a:xfrm>
            <a:off x="7413951" y="2160626"/>
            <a:ext cx="241214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4752" y="119270"/>
            <a:ext cx="72899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10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http://previews.123rf.com/images/_fla/_fla1309/_fla130900057/22150820-Abstract-grunge-rubber-stamp-with-the-text-New-Design-written-inside-the-stamp-Stock-Vector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5175" y="3482976"/>
            <a:ext cx="1882775" cy="181761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 l="3478" t="3828"/>
          <a:stretch>
            <a:fillRect/>
          </a:stretch>
        </p:blipFill>
        <p:spPr bwMode="auto">
          <a:xfrm>
            <a:off x="6096000" y="514350"/>
            <a:ext cx="1857375" cy="336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6" cstate="print"/>
          <a:srcRect t="27062"/>
          <a:stretch/>
        </p:blipFill>
        <p:spPr>
          <a:xfrm>
            <a:off x="680068" y="3749028"/>
            <a:ext cx="2880000" cy="130135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8" name="Imagem 7" descr="BEQIK_FR.png" hidden="1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6200" y="5653404"/>
            <a:ext cx="381000" cy="174625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7" name="Rectângulo 6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6477000" y="205143"/>
            <a:ext cx="1828800" cy="123111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800" smtClean="0">
                <a:solidFill>
                  <a:srgbClr val="FFFFFF"/>
                </a:solidFill>
              </a:rPr>
              <a:t> </a:t>
            </a:r>
            <a:endParaRPr lang="x-none" sz="800">
              <a:solidFill>
                <a:srgbClr val="FFFFFF"/>
              </a:solidFill>
            </a:endParaRPr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5" name="Rectângulo 4"/>
          <p:cNvSpPr/>
          <p:nvPr>
            <p:custDataLst>
              <p:tags r:id="rId6"/>
            </p:custDataLst>
          </p:nvPr>
        </p:nvSpPr>
        <p:spPr>
          <a:xfrm>
            <a:off x="8509000" y="6038355"/>
            <a:ext cx="25400" cy="115288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x-none" sz="700"/>
          </a:p>
        </p:txBody>
      </p:sp>
      <p:sp>
        <p:nvSpPr>
          <p:cNvPr id="4" name="CaixaDeTexto 3" hidden="1"/>
          <p:cNvSpPr txBox="1"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  <a:effectLst/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endParaRPr lang="x-none" sz="1300"/>
          </a:p>
        </p:txBody>
      </p:sp>
      <p:sp>
        <p:nvSpPr>
          <p:cNvPr id="2" name="Título 1"/>
          <p:cNvSpPr>
            <a:spLocks noGrp="1"/>
          </p:cNvSpPr>
          <p:nvPr>
            <p:ph type="ctrTitle"/>
            <p:custDataLst>
              <p:tags r:id="rId8"/>
            </p:custDataLst>
          </p:nvPr>
        </p:nvSpPr>
        <p:spPr>
          <a:xfrm>
            <a:off x="533400" y="533400"/>
            <a:ext cx="7772400" cy="533400"/>
          </a:xfrm>
          <a:ln w="0"/>
          <a:effectLst/>
        </p:spPr>
        <p:txBody>
          <a:bodyPr wrap="square" lIns="0" tIns="0" rIns="0" bIns="0" anchor="t"/>
          <a:lstStyle/>
          <a:p>
            <a:r>
              <a:rPr lang="ru-RU" b="1" dirty="0" smtClean="0">
                <a:solidFill>
                  <a:schemeClr val="accent1"/>
                </a:solidFill>
              </a:rPr>
              <a:t>Обновлённый дизайн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sz="2400" dirty="0" smtClean="0">
                <a:solidFill>
                  <a:schemeClr val="accent1"/>
                </a:solidFill>
              </a:rPr>
              <a:t>Разработан инженерами </a:t>
            </a:r>
            <a:r>
              <a:rPr lang="en-US" sz="2400" dirty="0" smtClean="0">
                <a:solidFill>
                  <a:schemeClr val="accent1"/>
                </a:solidFill>
              </a:rPr>
              <a:t>Bosch 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3" name="Subtítulo 2" hidden="1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33400" y="3200400"/>
            <a:ext cx="7772400" cy="1676400"/>
          </a:xfrm>
          <a:ln w="0"/>
          <a:effectLst/>
        </p:spPr>
        <p:txBody>
          <a:bodyPr wrap="square" lIns="0" tIns="63500" rIns="0" bIns="0"/>
          <a:lstStyle/>
          <a:p>
            <a:endParaRPr lang="en-GB"/>
          </a:p>
        </p:txBody>
      </p:sp>
      <p:sp>
        <p:nvSpPr>
          <p:cNvPr id="17" name="Rectângulo 16"/>
          <p:cNvSpPr/>
          <p:nvPr>
            <p:custDataLst>
              <p:tags r:id="rId10"/>
            </p:custDataLst>
          </p:nvPr>
        </p:nvSpPr>
        <p:spPr>
          <a:xfrm>
            <a:off x="495300" y="1429916"/>
            <a:ext cx="47586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/>
                </a:solidFill>
              </a:rPr>
              <a:t>Обновлённый пользовательский интерфейс</a:t>
            </a:r>
          </a:p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/>
                </a:solidFill>
              </a:rPr>
              <a:t>Новые габариты (модели </a:t>
            </a:r>
            <a:r>
              <a:rPr lang="en-US" sz="1600" dirty="0" smtClean="0">
                <a:solidFill>
                  <a:schemeClr val="accent1"/>
                </a:solidFill>
              </a:rPr>
              <a:t>Slim)</a:t>
            </a:r>
            <a:endParaRPr lang="ru-RU" sz="1600" dirty="0" smtClean="0">
              <a:solidFill>
                <a:schemeClr val="accent1"/>
              </a:solidFill>
            </a:endParaRPr>
          </a:p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1"/>
                </a:solidFill>
              </a:rPr>
              <a:t>Новые крепежи</a:t>
            </a:r>
            <a:r>
              <a:rPr lang="en-US" sz="1400" dirty="0" smtClean="0">
                <a:solidFill>
                  <a:schemeClr val="accent1"/>
                </a:solidFill>
              </a:rPr>
              <a:t> (</a:t>
            </a:r>
            <a:r>
              <a:rPr lang="ru-RU" sz="1400" dirty="0" smtClean="0">
                <a:solidFill>
                  <a:schemeClr val="accent1"/>
                </a:solidFill>
              </a:rPr>
              <a:t>для горизонтального монтажа)</a:t>
            </a:r>
          </a:p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1"/>
                </a:solidFill>
              </a:rPr>
              <a:t>Цвет </a:t>
            </a:r>
            <a:r>
              <a:rPr lang="en-US" sz="1400" dirty="0" smtClean="0">
                <a:solidFill>
                  <a:schemeClr val="accent1"/>
                </a:solidFill>
              </a:rPr>
              <a:t>BSH white (RAL 9003)</a:t>
            </a:r>
            <a:endParaRPr lang="ru-RU" sz="1400" dirty="0" smtClean="0">
              <a:solidFill>
                <a:schemeClr val="accent1"/>
              </a:solidFill>
            </a:endParaRPr>
          </a:p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1"/>
                </a:solidFill>
              </a:rPr>
              <a:t>Новый дизайн упаковки</a:t>
            </a:r>
          </a:p>
          <a:p>
            <a:pPr marL="304800" indent="-304800" eaLnBrk="0" hangingPunct="0">
              <a:lnSpc>
                <a:spcPct val="150000"/>
              </a:lnSpc>
              <a:buClr>
                <a:srgbClr val="425C8F"/>
              </a:buClr>
              <a:buSzPct val="65000"/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accent1"/>
                </a:solidFill>
              </a:rPr>
              <a:t>Новые </a:t>
            </a:r>
            <a:r>
              <a:rPr lang="en-US" sz="1400" dirty="0" smtClean="0">
                <a:solidFill>
                  <a:schemeClr val="accent1"/>
                </a:solidFill>
              </a:rPr>
              <a:t>POS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-</a:t>
            </a:r>
            <a:r>
              <a:rPr lang="ru-RU" sz="1400" dirty="0" smtClean="0">
                <a:solidFill>
                  <a:schemeClr val="accent1"/>
                </a:solidFill>
              </a:rPr>
              <a:t> материалы</a:t>
            </a:r>
            <a:r>
              <a:rPr lang="en-US" sz="1400" dirty="0" smtClean="0">
                <a:solidFill>
                  <a:schemeClr val="accent1"/>
                </a:solidFill>
              </a:rPr>
              <a:t>	</a:t>
            </a:r>
            <a:endParaRPr lang="ru-RU" sz="1400" dirty="0" smtClean="0">
              <a:solidFill>
                <a:schemeClr val="accent1"/>
              </a:solidFill>
            </a:endParaRPr>
          </a:p>
        </p:txBody>
      </p:sp>
      <p:sp>
        <p:nvSpPr>
          <p:cNvPr id="16" name="CaixaDeTexto 22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7867600" y="5257373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u="sng" dirty="0" smtClean="0">
                <a:solidFill>
                  <a:schemeClr val="accent1"/>
                </a:solidFill>
              </a:rPr>
              <a:t>Index</a:t>
            </a:r>
            <a:endParaRPr lang="en-GB" sz="1200" b="1" u="sng" dirty="0">
              <a:solidFill>
                <a:schemeClr val="accent1"/>
              </a:solidFill>
            </a:endParaRPr>
          </a:p>
        </p:txBody>
      </p:sp>
      <p:sp>
        <p:nvSpPr>
          <p:cNvPr id="15" name="Marcador de Posição do Número do Diapositivo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34078" y="994214"/>
            <a:ext cx="489099" cy="482161"/>
          </a:xfrm>
          <a:prstGeom prst="ellipse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543391" y="2036434"/>
            <a:ext cx="931202" cy="69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34752" y="119270"/>
            <a:ext cx="74423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918" name="AutoShape 6" descr="data:image/jpeg;base64,/9j/4AAQSkZJRgABAQAAAQABAAD/2wCEAAkGBxQTEhUUExQUFhQXFhcXFxgYFBQWGhwXHBcXHBcXGBcYHCggGBwlHBgYITEhJSksLi4uGh8zODMsNygtLiwBCgoKDg0OGxAQGywmICQsLC0tLCwwLC0vLywsLCwsLDgwLCwsLC8vLCwsLCwvLCwsLCwsLCwsLCw0LywsLCwsLP/AABEIAKABOwMBEQACEQEDEQH/xAAbAAACAgMBAAAAAAAAAAAAAAACAwEEAAUGB//EADoQAAEDAgUCBAQDBwQDAQAAAAEAAhEDIQQSMUFRBWEGInGBEzKRoUKx8CNSYoLB0eEHFHKiFSSSFv/EABoBAQADAQEBAAAAAAAAAAAAAAACAwQFAQb/xAA0EQACAQIEAwYGAQUAAwAAAAAAAQIDEQQSITFBUWETInGBkfAFMqGxweHRFCMzQvFSYpL/2gAMAwEAAhEDEQA/APZXNOa2yAa1hJl30QDWMA0QBIAXPA1QCHVSdLSgAq0433QBVXB0RqgJ+FFiZ7ICyAgMQEEoBL62wF0AttyAUBD2w62yAYGlxkiAgGspgIA0BiAU+tHcoBGaYB3N0BlZkGyAMy6LIBrKICAYgMQAVKgCAUXk2GyACm7zXQEPbLjCAbTom0nRAPQGIBb6oCAQahPugIrMhAE52aAAgGNw4QDkBiARTbx9UAxjIQBOdGqAr1K06ICIEZtSgAiwjVAMgky7bZAG1nAgIBgagMc6EBqD4ipEkMD3wS0lrHESDBAdEGCCLcKt1YJ2uX/01S12reLQLus0z85ewcvpva3/AOiMv3XqqRfE8eHqLh6NP6LUv4asPmBBadCDIUykLKXEnThAHSF7XPKAYxm+6ANALqVQEAqqXRwPzQAMMEE8IAn+Y20CAlgvJuUA1rTMlAMQAlwCAS+tNhogBosDpJ1QEU3wTFwgCazUn6IBtIdoQDEAD6gCAVUqE6WHKAWwwRKAKp5jAQEgXGa6AaAZQDEBBKAWcQEA1ALNUTG6ArudIuboAAgGtpz2HdAGxvH1QDG00AaAB74QHJeNuv8AwmFjTDiLngf3OyhOVkbcHh+0lmey+pzvg/FfsGfzH2LnELl1Z99nQrx/uPy+x1lCvpySAPUmArKcruyM04pK7COFgk0z8KpN4Hkcd87ND/yEHudFqjJp2KWlJa6r6+v42+5sOl474kteMlRlnMJnXQtP4mnYjuDBBA0Rlcy1Kbg+j2fviuK/FmbMBelZD3QJQCKtWdNEApAGSSAO6AnLzfsgKmP6k2n5fmfqGjbu47D9CVZCm57bFVWtGmtfQ0+B6xVfUcM7ZDoDcvljK0xI80yTe/orKlOMGl79+7ldCrKpFyfM6LCY4POUgteBJadx+806ObpcaSJANlTKNtS9SuMfX2CiSEh15PugDqOGbsEBDWb6BAE6oGgXgcnnW59lCpUjTV5OwKlXGxIaL5rHUEA300mI991hqYxq6itb6crX9+vEAP6k8EnLYjyzFjyef8BQeNmm3bR7dPE8uYzq4MA+Xyy5xsMwiQJ21urqONjJpPTTVvTU8zD2VA4BwuDoVsjJSSktmSGuccsd1IE5dM30QDGN7QgGNZCAJAJqVwLIBOe8lAOLmi0BAOQFRzYP5d0BLaZ0jfVAE2nBsL8lAMbT5uUAxAYgArEwYQGn6x1EUaczLjYBeSdkW0aTqyyo8b8R9RdXq5GmZNzydz6D+ixzqWV2fT0qUaNO72R1HRWZGgbAAD0C48ql5GNJybk+J2WEwtOpSDg8Ak5SDbzbN9YXTo0oTpqUXr+TBVqzhUcZLT8D6rX5czgQ9kB/Dm7PBGvdXyUrXe63K4SipZU9Ht0KeLqwBWb81OSY/FT/ABt728w7juV7CepZKlmWXn9+H8P9HSUa2ZgcLyJWo5wlpP2KAgjS82QBCnz9N/8ACAOYGwCA0HUutgAimYG7+f8AiP6/mtNOg383oZauIUV3fU5rE9REE6NFzuSfU6kroRglucipUlN2XEf4bafmdqSSfUmVhm88nI61KKpwUeR0VR+YC8EGWuGrTyPyI3BIUbFly7g8T8RskQ4HK4aw4ax2III7EKiUcrsXRd0Wgyb/AHKiejWN415QGVBlBcbx+t1CcssXK17ApVHEkl2YDNIEg7R35K5zvOTbva+3l5nrFVS5toy+n91PJk02IlV9Vw/EfqvHfmRZWq1gfnH8w1Hrz+rqipBPV/v9kWycLjDTcA7M4QA0NiLkQRpxH1XuHxEqcss7vRKKXX093ClZ6nSUxwLc/VdgtGNpwgDQA1HwJQCKlSQDpdAKcgJDZQDAxu5ugLKAHIJndAEgMQEOdAlABRdIlAMQFXqOMbSYXOMACUPYxcnZbs8j8V9edUcQ2czrAbhvHrz/AIWOpVvqfU4PBxoQzT82UegdGIOZ3zH7dlzK1bN3UU4jEdq7R+VfX3w9T0OlhqWHAD2io9wu0j5W89jP6CtUKdC2dXb4ckYFKda+R2S482OwFGg9xbSf5XjK+i/UjZzHblpuNfZX0I0ZNqm9HvF/gjWlWik6i1W0l+faK1TGVqDn0c+lrgOsRZzZ0Mbadl46tSjJwbLo0KVeKqJWIw2I0SEi2dM3XhGpOHDf3HPpj0Y9zB9mrpQd4o5GJjarL19Vf8m0FG5nSdFIoGNYBogKPUuo06AzPME6DUnsBupwhKbsiMpqKuzius+JS/WzdmA/dx39NPXVb6OGS1MFbEXNG/FueZJ10H9AN1rSUUYZOU3ZFuh0mvUIJpkMBESWXJIAJvyY91iq4iMu6nobKGFlT70lr9josNg3NeKUQ7i3Equ6y3NFnmsNptcXmmBLgSI7jVG1bMSSd7D+g4ia5brnpl3bMxwE+pD/APoFXVXdT96/8J03rY6VtPcrOXBoChi35nAC43vALd/X9crFiXdqKvf0VuPHX6/U9QmrVA01bZo4/iP9P8LxWgvDRHnUPFs817kgNaOTGvoJV0463fkCpisKQCQQQLGNjwVTOk0rkWjUYx9lRN6Fcivh6mam4bs8w9CQCPrB9jyscr2dt1qvs/w/UjwOp8P4jNS/ES2xLpMneCdQuxhJqVNWv4sug7o2bStJIlALrMkIBDQTp6+/ZAMFHc3PCAJtPn6IAw0IAkBiAguQCale1kAuowgTOqAyjVgICywki6A4zxyxz6lKmXObTOckCPM9uUtBJ2jOY7DhYcfWdKmmudjoYCfZuU0ryVrX4Lj57HOUejNBkD31P1K4k8Q5bmudSpVffd/fI6Do2BvLC34jTLWEWcBrHJ7e6vwkHN5ovvLg+JTVkoq0lo+JtZBFSrSYTXi9MmYdoXgH5rbdosV0IuMs1SC7/FPmUWay05vuczncbhG06bTUJ+NUIcxgAsybvePwzsOfeMMqOWn2k33nsjp0q2epkgrxW7NcahBJJJJMkkkknkk6qpTd7s3RgkrJFmhiVohIhKmdd4Lb/wCvm/efUePR1Rzh9iF2aXyI+cxjvXl5L0SRv1YZiCgPN+vYD4lao6XZ8zhOYmwJgAGQB2C6dCVqaONXnJVpIWPCYNWrSD3/ABA0OZJbB8rSWm2sn79lD+qqZVKysaHQg5OF3e10XukdDYzE5SI/9VrjMkgn5td1TUnKcLt31LqcYwqWSt3RDhQpsYaFRz3W1plkACQ6/cC3dXxU27SWhRJwWsXqdFiK0VDifwf7drmn+N1gPy+qzJd3s+NzXxz9BOLdkfWxLfldQa9p2z1BkaP+oP8AMi1Sh1D0bl0Nb4WqTiqYG1OofYZB+ZCtxCtDzX5I0neR3LqoG6xGkQXOInZAUKlZrajc0dj+77d1zMZiadKrGM5bvRcuunpr5cSSV0BW/RXrep4tgaeJcSfMPjOgNJENjhu2b1V0Kjld8eB4Ko1vO5zm5WMaXVANyNoPJi3qowled7WtuRNXj8E9tIVHwCXAZNxMn7DbhUzpPLnenQhJaXKfT3R8QzbIZ+hA+5CxydvR+/UguJvvDVX9m6Dvpa3bldLASzUvmv05dCyntudDQd5QtxYGCgJIQEAICHOhAKfiLGEBDaEiZKAsIBLq3HsgEvnflAFXaLRugJykwDYIBzaYGyANAaLxZgC+kHsE1KThUaNzEhzR3cwubP8AEs+Ko9tSlDn9+Bow1RQqa7PR++js/I03SH03Oa4+ZhAI7g6H/C+awSgquWstuHU311NRajuX+oGhTIJpVA0ny1KbgRPEEy1wO0LrVoYajJScWuUlt78jPSdaonFNPoxPUeq0C1tSnUd8ZpAByFpPOaQBEanRe1cTQlHPCfeXq/sTo0KqlklHus5zFVsz3Pc6XOMkk/QDgAWAXNnWdSWaTOvRpKnHLFFOrVHK8UkaoxYik51R7adP5nmAeB+J3sL/AE5WnDRdSoooYicaNJ1JcPvwPWem4UU6bWAQGgADsBAX0B8a227ssPqAaoeFd1aZQHK9ZYadc/xAPb9g77x9Vtw0s0XA5eNhlqKouP3X6+xVq9Sca3xoDXSLAyLADWBrCvjSShkZRLEN1e0Rn/nT/uHVzTF6fw8uY6TMzH2UP6d9nkvxuX/1V6me3CxVx/UaBYW08OGOsA7OTHoN1KFOondy0EqlNq0YlTEdde7Dtw5aMrXTmzGSASQ3LGxIvOykqC7TOe9s3DIVupeKnDDNw+UHKZnMZIBJa0iLASLz+FFQSqZyXbdzKbb/AEzwryK2Jfq+KbP+LSS6O029lmxk05KK4GnDx0cuZ3j6YDQQsZoIY4xEIDX9cw3lBEmNYXO+J0JVqLjFxXFt8ly5eJKLOY6i57HfEY4gO+aDbNvI0vr79ivnlWk0qsHa+/jx9d/+M8+V2EDqdUiCGu9W/wBoWmGJq9Dxlql1yoym8NY3O4gh0ExG8E3PHdbaWMlGL01ZDNYb1is2k2iHu+K4MzfDabOqPu6pVfcho0AFzJ2WqrKMIRzu73tzf8EZNJalZ9RxbmflFSrFmtDQGDQQOSB/89wuZUqOtJXss1kui/bt5LqQbudR0jDltJoPzHUXX0FGEoQUZWuuRfFWRsmUDubK09LDRCAwlAJfW430QCqjSNeUAVeLQgJDHhAY8EiSbcd0AvSCgGHzHgIDGM4ue6AcGXkoA0AD6oCASHF1tP1wgOT6z0l1FzqlJpdTLiXsbctcT5nsG4JuW8yRckHkfEPh3avtKfzcev7OlhsUmlCo/B/h/h+WxQwfUMslsVKb7PYT5XRv/C8Rrra+gjlUMROi3Corxe6ZsqYfNqtJLZ++Br3ntHaZjtJ19Vn0vpsbYXtqVqimjREquBLg1oLnnRouT/YdzZaKNKdV2iic6sKUc83ZHc+EvDnwAatWDVcNtGjZrZ+53PAAA+hw2HVGNlvxZ8xj8c8TLTSK2X5fX7et+nNQnT6rQYBBO/dANrOBgDdAa7rXTDVZEgPbdh1vwexFlKE3B3RCpTjUi4yOOqyCWuBa8atO3ccjuupTqKaujiVKUqUssv8ApVqKwiirVKkTRrcRX2b9f7JclcZ0Lw+/FVIEhgPnfwOBy5U1qypLqX0aTqPoeu4WgynTZSpiGtAAHouU227s6aVtEONONTPZeHo7KT2CAytSzNLTuIXkoqStJXXUHLY7CGmXCJp6GdD/AJ77Lg43BThJ1oa3aSglpbrb1utuZ7o1ZlH/AG7T8jgOzrffQ/ZZFOEW4vRrdPh5rT7EHcWcMeWD+dh/IqxVY81/9L+SLuAaNNpn53ehyj63d6W99F5ftXlgsz3tw/l+FkvEjY2fSelmo7NU0cJkjU/q0LqYPCZV2k9cyV01qn78CUY8WdRSbGg9V0ywegE1K3CAAiRJNuEAuIAKAYfNrYICWMvb6oAzSnVAJaCRA5QBNb7n7IBoZygDAQEOdCAVUqGbREICugCbrbWUAYpRrf8AW6A1fUPDNKqS+Cx5/Ew5SfWLO/mBVNXD06q76uaKWKq0tIvTk9V+vKxqKng2p+GvP/Km0n/rl/JYn8Kot6No2R+KSW8F5Nr+TKXggk/tKziOGhrfvBd9CFOHw2hHe78RL4rVt3Ul6v8AX0N303pFGg39k0AnUmST3JNyfUrdGEYK0VY59WtOq803dlyZUisNr4BHZAY1hiDYfdAMY3ge6AY2mgKnUul0qwh7bjRws4ehXsZOLuiMoqStJXRzGK8LOv8ADqAjh7YP1H9lqji5L5lcySwUX8rt9TWVPCNdxu6nH/J39lN4xPgV/wBFL/yL2A8ENBmq8u3ytED66quWLm9FoXQwcFrLU6rC4NtNoa0BrRo0BZW76s1pW0Raa3gQEAxrAEBJKAXVrQgK1YZtbjjZAa3FdIaZIMEm3A5WWrhKVWLi1u03bdtdfp4AT/4CZ81ot6qt/D6DlJ2+ZW8PD6eh5Yt4PorWkGJMQRt6rTCjCFmlqla/T2hY2tGgGiFaeh5wgK73khAAEAbWkyB29EATWR3P62QDQzlAGAgJQCmsPp2QDAIQEoDEAjEN04QCgdJvsgJFLc2QDWs9ggGNZCAJAYgKrqhngWQAnfibhAYxh9uUAxjeL9ygG5OUAYQGICrUJk7f2QAuOt99OUBjaf0/WyAYxvH1QDgxAEgIJhAVzVkEFALOmndAYxs/qyAaxo9fayAMM5QDAEBKAqEQb6goAWidBefsgDFODyeEA1rOfogGAICUAFV0BAIFRyAskoBNarpCAegMQA1GSIQEtbCAlAYgF5/NCAMlAIONZDDmbFQgMM2cSCRB7gKOeNk777FnZTu1bbfoC5wc8tBEgDMJuAZiR3gr26vYg4tJO2jGtoBengRZeUAQQCq9S1kA0ICUAqrTkhACXMaMxIAFpmwMx9ZsoucUrtnqi27JBuidpiY9Iv8Akvb62PLcRi9ABfeEAaAghAVgyTA2Jv2QDGUeSgJFPnTsgCc4NQCalaSOEBZQGIBZpSZKAYgIhASgFMfLj2QDUBiAqta7bRAZmzETogAqsgwEA2mXGNggLCAxAYSgBc8BAJL3OmNAgNRjurhgJY5heHtaWk3u4A2BnfX81RVrKK0aunsbKGElOSzJ2abv5XNRieove6oZLM4DS2cwy5Gg8XnNDrHSeFldSUm3tf7e76nQjRhTjFPW2t9tbv8AV1quXMrF2Z0Eua2DABHlJIJLbeWSAfVs2kzQ63eyr34B3Ub8fv4+G3n4WuUsPVEmnVMuEPzCHOuDOcaHUWGhMRYi6MpcH4lTlFq0o7bcl5e+t9b2el9bcx1KhUa2mGjK4vdchrHQ4GYAkC8mb6K6nWccsHoupXWw0ZqdSLbb2S6te+B0NHHMe0OYQ5pkAjsSD9wVqjJSV0znzpyg8slZkOfmIGgUiAFVkGEAym9xAAHugJxOKa0G7c2UkAnXWLeypqVowurq9r2Jxg5eBUc57nA/JDbEHM0kkaixNh21sVQ5VJST2svFO/TT8dGWpQimt9fP37sVzhgIkyNXD8LnfvEe5+3AVWRK315N8/f4Rcpt/jml7/PMqvzNIc15zi2ZwzHLEZfax9RJlVtyi8yevN8vf15lyUZLK1pyXP39DMJ1ZzctPXzmXvdNi4m31i8RCnRxLVoW47t83f3sRrYZSvO/DZLkvfM2uHxLXHM1wcJgkGRNp0XRjOMleLuc+UJQdpKxdFUEwFIiGgMQAvdAQGm6z4hZQBsXlsZg2JAkTqQLawr6WHnU12M1XF06csu76Dum9SpVzLHh1tNCPVpuFXOnKD7yLozjLYsVGXMKBMcxjjEnRAPQGICCUABrBAJALgTPsgApPgygLNOpO1kAxAYgKgZJJFggG0WCeSgHIDEAL3gIBDqpO1kBDGS0ndAUOpY00qbyxzA8CQHkQY1FyLkSBfWFVWm4wbTV+pow1JVKiUk2un/Htx6HGVMa6o8usXOIMNaQJgCwJPC5bm5vMzv9nGjBRXAfVIpjzXfxsFnrYhRVkVQg6ju9ihg8QXvnZV07xWu7I1GpPTZHUUJaA505T+W8crfTTVm9jLKzuluP6jgW1QWOsWmWP1I4I5BESFqlBN5WU0qjj315lDwt1KoKho1TSYKQLXA2cXTYgl1wbukDccqOHqSUskmrL1+5djKEJQ7WCbcn5Jengt/sdRlknKtxyRtJl7mSgGPcANQFGUklqz1K5rMO8vh5c0gtLSA20g9yZ3+q59Obqd6TT3TstN/F6cujNDSjok1x97DHvVjkEirVeqZMtiilXeqZM0QRq8UVlqM2U0WegY9we2kSwMlxJOt9gZjjbZasBiJ3VPRJXfX7+0jLjsPHK6mrei6L6e2zsabQBZdo44RKATUr7BAaXr3UvhtgHzu07N5/oPdacNRzu72RhxuJdKOWO7+hyFV8gg7zPvqunY4i3NPhMY6k7KZlpsRY9iCElBSRuhWOz6P4mOhh47+V310PuPdYamGXDQ2U8Vz1OnwfVadSADDj+F1j7bO9iVllSlE1wqxlsXlWWC6lUBAJcXa7QgMDRkndARTzRbQoB1OiIG6AagMQAGqOUALWc/RAMAQGOdCAT8UnRAKLTJ3sgDFXyxvogI+FGp9kByHjOtneykKDg8fJUJABb+ICNRzJEED35ePmlo1txO38N/t03Uz6cY9eHvW6KDXsw7dc1Qi5H5DgLmSqyekUSlVU5Xk9DWCm+u6NAf1deU6evNns67cbLRHSYTo9OmA2q8Me4eWduM/7oK3LDRjpUdm9v2Zu3k9aaulv+jYf7ipTpllRgcKZEt/epusHsdy11vQ3haoSlCnkqLb7dCpxjOopU3a/35PxG1nsDKZa+dWgGzsouAR/DpPcK2dsqaZGlmzuMl1OY8RhjcTRquZna8Q5kxmLCImxmzgI3ywslfLmUmr9Dq4TM4ShF2fB8rnfYFxcxriw05HyOiR6wddF1IO8U7WPn6kVGbinfqi01sKRA1/V6lmt0JNnGIBGnuseMlaKjl348nw5+XDgy2ktb38uYt9XlZ874lqQmo+xOwifcwPuvNWromrA1WNFnva0xMamDoYF1N0rLvSSCqX+VXKz8PLqd5bUi+kGfM31/wAqt0dY63TLo1dJc0ZTwbBiG6OpuDi2biwOYGeCFNYeMa64ppkXXlKi+DVjl9mk3sCRzyuPpmTauuXM6+rjZOz5nfdOxmamw5S2RoYsPb8l9PSk5QTcbdD5urFRm0nfqMDpN/f8lYVhPjMBsEBwfV65qV35QXeYtaACTDbWA10J+q69FKFNX93Pn8Q3VrStrwXka8McXZA0l8kZYvI1EHeytcklm4FUacnLKlqKHRq1dofSpudBIzAsAncHM4KE68IPVl9KhUktEA/A1aU/FpuYWjM67XANv5iWkwLG5SNenPZkqmHqw1a9C7hMdaMzXDiQVKVMpVZrRm2o+JfhC9UR+652b2aRLh9x2WaeGTNdLGTXX3zOi6Rjm4iiKrJDTNjEyCQdPQrBUhkllOpTnnjmL/xCRA1UCZnwx6oBwZOtkAYCAB9UBAKYS6xMIBL9baIC+gFPq3jdAVi4nVAFTdBlAS1h3tKAYxvA90AwU0Bw/iXMMZTBr5w4PilEZPKTNrGYNzf1XC+Ktx/2v05e/U7OGSlhm1C1v9ufr+NBDunyM0LnwzSjmRFWTsW+mtFOKrQHZD+0YQJDDo9vpudvRbMK8se1jq1uunNEaqzPs3pfZ9eoXVMK0CW56rqxPw3GYaLGLXe/a+w7Gbq9KC7yvJz26fv8eZPD1JN5XaKjv1/RWd1Gthw6ifhvBZGVzs2QuGki9t2+kEJGtUoLs566ehb/AE1PEPtYXWvr75iaGLJiSvIVGzTKilqVPENeXYcZspDnHNJGX5PN5b21teynVldLWx7h4WctL6bc/XT1PQ+ktIpMzVfjGJ+JDRPEZdvqurSTUFd36nz2IadR2jl6ciw+qBZWFJoevuJDZO+lvrGq4/xf/H/kt/68/wA/g1YX5vlv15E9LxpJj8WVw7ExI/L7qr4diXOWV729SzEUrK6GObnpvLB5XMNt2vAzNHpay3wipXcNmvRlLbVlLdfVA1q0ik9tLOX09SXQMpEDKBf5jxovJSThGWW7JxTUpLNYjp9TKclU5YIeCYbDhr6Aifuo4eVpZJ6cUTrK6zx14Mo4PqLGMeHzq91MgF3mdmBFtjM8aqNOvFOSlzbROpQk1Fx6Jmiqi0dlxpHYidb0QfsW+bN3t9Lcd5K+kw3+Nd/N19/m7PncT/kfdy9Pf40NiGz+rLQUDQwepQHAdJcRjmDcVng/92n811q2tDyRxMOmsR5v8m0pNFetSxLBD2VRTxDRsZyioO39I/dKzXcIOnLZq6NaiqlRVY7p2f2KOEbS/wBnVbWe5jKeMcJa0uM/KBA5lSbl2kXFa5TyKj2c1LZSKfRa1AYwU2S+hVaaTswgkuHG1wB7lW1oTlSvPdakKEoRq2hs9DYYLp1Oi2jg62tX47HaSZc4U3+4bb/ks0r1G6keFv2aYLs0qcuNznPFOA/29PCUHfOyk9zxP4qj7mP5CtWGtOUplFdOMYxOz/0+Z/6TCdC+oQP5iP6FZMZ/lfkasL/jXmdQ1ptsFlNAbWwgMc8BAJfUMkbf0QCAgDpzNkAQw/dAFXmR9kAuZ3iyAhrCfRANa3jXkoBoZzdAEEBKA5DxtgX+SpQwzXPac76oLGmG6tu4EyJkkGB9udjqGeNox33eh1vh9WOVwqVLLZR1/hlfpvWcmV7fNTcLga5TuO449lxsHjJYedpbcSVfC5k1xRbd1BjKjTUpgyMzKtKwew7lhsRFiJPpoui8TClW/uR32lHiuq/79imNCdSn3JeKfB+/ApY3qAp5mYZ5FNxnS7Tvkm44n6cqE8SqTcaL0evg+hopYZ1bSrLVfXxNC4Rose51YJJaAU6sFWwdixxujOnMfiMTnZR+PTpQ0szNAIkyfM4bzG3lCvgpTmrRzJboz1JQpU3mnlb2ev4TPTxTDA1rGhjRoAAAO0Cy7cUkrI+WnJyd5O75mTJF4tqvSJrur0ppk8XWXGU5VKTjCKb4X4dSylJRlduyNNgsT8N4dExtovmcPN4et3v9XZ/k6k49pDTiHhca5klsNJkR8wAkwDpMc2Wyli5Qm5R2ZGVBSikyG1HZGsFR4aBENdln3F/uro4qaVkw6EW7tCXARFzzJLifUnVQlNy1ZdCKWiK9V6qkzRGJU+Z0NuddfzXlCEqtS0Em1rZ7HtacacLzbSel0d9gcMG02wLRovpoqyslY+bk23q7llrOfovTwYBCA4HrrjhMd8XLLH+cDS9s4nmb/wAwXSpf3qOXivaOXVXY18/B6/yafpfiF1Cu+o1ste5xLCYsXEgTGonWOVdUw+eCi90VU67hNyWzBwfiJrG1mPoMqMq1jWLXOkAkyBpeDF7LyWGbytSs0rE410s143Tdyj1PrLXuY6lRpUSwyCwQSbRJ3iFZTotXzSbuRlUTtlilYr9W69Vr1213ZQ9oaG5QQBlcXNsSbySpU6EYRcUezqynLMyr1HqFXFVsz/PVflYAABJ0a0Adz91KFONKNltuJSlUld7ntXROnihQp0tcjACeT+I+5krh1J55uXM6kI5YqJeBUCZKAr123vogF+02j3QBfDjX6IBoYT2CAMMCAGsyRblAY2iEATmAoCUAupWEW1QE0DZAMQFXqWDFam6m4uDXCDlIBjcSRodFCpBTi4viW0arpTU47rmed9Rwb8LUq5KdT/asLRmds4wC5sxmBcYgLgYzB95uKaS4vifQUqka8YuUlnd9F75cwW4zPTDWvzUw4uAtZx17jmOSVhlUqZFSlstvfIlGiozcraleo0nZeKLNMWkUqxjsrEmaI2KtCg/EP+HRaXEgm0CQNcsrRTpSk7JXfI8qVowjduy5no3g3oTKTGVQKrKhYWVGusJBg+Ui1xIXYwlBRSnqnxPnfiOLlOTpaOKd01/P0Z0tZsi2sracoEUBvcoA305EIDkOq4A0ncg3/wAcrgYz4bquwjZJNtt/y2zoUMTvnfgrGv8AiLkQmdHKC6srlMmoiKlZe5y2MCtmLjA1KQi6s1CO7JzkqcHOWyOl8L9IuKpsWkiJP940P2XdwODVOKlONpq/H922OJjcW5ycYSvF24fq51wC6RziUAmpUuAgKfXukNxNIsdY6sd+67n02IVtGq6croqrUlUjZnknV8DUw7zTqtynY7OHLTuP0V2adSNSN4nJnTlB2ka19RWHiQp9RenthJdJAFyTAAuSToANyhKx6Z4C8IGiRicSIqR+zYfwSLud/GRaNgTubcvF4pT7kNuJuoUMveludtVriLLAaxlE2CAYgAqMlAEAgJQGICC5ASgMQCnVYQCalUkRogJrMAAIQEUs1wEBZYIF0ASAqdS6eyuw06gJYS0kAkTBBAkX1AUKlONSOWWxbRrTozzw31+uhynVPBTH1alRhFJvwwKbWeU5w2LkaNkA2uZPvhqYFSk2tFbRdTqUviloRjNXd9W+V/v9jW0ejYprKNyTUdDgRJYDcFx9A4niwVCws4xj3Vr9DS8ThpTnrpFXT5+H49Sf/wAY99SsKrj5QPhO1a4km+XsBBHdTjgpOUk9OTIv4nThCEoq991y98Dpuj9DpUhQdkArsYGuc2QCS2HT+96xOi2UcNGCjJrvJHOxOOqVHOKfcb0T4K+nh4bHQBaTASgIc6EAg1ToNSgEV2zId3HsV40mrM9TtqaXGdBu0MM6z/RYq3w+lUcNLRjfRaXvb+PE0U8VOClxb4s1NbpNQBxj5TC5svhM1CTT1voul/vx/wCm+HxCOZJrS2r6hUugPc8NOhbM91fD4TFVO87xt4O/vVejIS+Jvs+6rSv9PehueleHQ1rS/wCdrifvZb6GEhShGL1s20+OruY62KnUnKS0TSTXDY6ENDdBC1GYF9YBAL+YwdEAlzYPogLLHkxa26ADHYGnWZkqsa9vDhN+Rwe4UozlB3i7EZQjJWaOUxv+nGHcZp1KtPtIeP8AsM33WuOPqL5kmZ3hIcLlRn+mNL8eIqkfwtY37mVN/EJcIo8WEjzZv+jeHcNhb0aQNQ6PcS9/eCflnhsBZamIqVPmenIvhShDZG0qOOhVJYFXAtCAynTdpoEBZaIQEoDCgFuqgIBRdmMaBAKfIMIC2+oAgEF5cY0lAQ9uWEAVQ5iIQGNpgG5J/JAWUBiAhzoQCKlY7BADTEuvtogBgh1rwgGNplxk2QDmMA0QElyATUr8IBbBJvwgMdZ1tkAUZjJsEAdJt7BAMLRwgJhAA+oB6oBXmdfadEBFAi8oAabDqEA6lTF5uUA5AQSgF1K4GlygEt8xgoDH+UiNkAR857IAqTRNh7oB6AxAA98eqAS5xdpogMowSZQAMaZ8uyAlzJ1IlAS4DLO5sgBi4jVAMDby76IAms9kA0NQGEoBRrXgIBVQGRJvwgJpPykgoCAwm5MIBlNusfVAMa2EANWtHqgK7nSgDqusO9ygIyyZFhygGMHGvKANtPlAMQAPqAIBPxCTGk6IASwZo+pQGU3kAgCUAQpga3KAY1hjtwgGAQgAqVQEBXe8n9fVAFUIy21OqAgCT5dt0AbBHcoBgp8oAwEBDnQgE/FJNrIAHM8wE33QGUqkSNUBPwxvMoBjGGI0CAYGID//2Q==">
            <a:hlinkClick r:id="rId21"/>
          </p:cNvPr>
          <p:cNvSpPr>
            <a:spLocks noChangeAspect="1" noChangeArrowheads="1"/>
          </p:cNvSpPr>
          <p:nvPr/>
        </p:nvSpPr>
        <p:spPr bwMode="auto">
          <a:xfrm>
            <a:off x="42863" y="-1393825"/>
            <a:ext cx="5715000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7848600" cy="533400"/>
          </a:xfrm>
        </p:spPr>
        <p:txBody>
          <a:bodyPr/>
          <a:lstStyle/>
          <a:p>
            <a:r>
              <a:rPr lang="ru-RU" sz="2600" b="1" dirty="0" smtClean="0"/>
              <a:t>Стеклокерамика</a:t>
            </a:r>
            <a:r>
              <a:rPr lang="en-US" sz="2600" b="1" dirty="0" smtClean="0"/>
              <a:t> –</a:t>
            </a:r>
            <a:r>
              <a:rPr lang="ru-RU" sz="2600" b="1" dirty="0" smtClean="0"/>
              <a:t> внутреннее покрытие бака </a:t>
            </a:r>
            <a:endParaRPr lang="ru-RU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023938"/>
            <a:ext cx="2152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1562100"/>
            <a:ext cx="5295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Каждый водонагреватель </a:t>
            </a:r>
            <a:r>
              <a:rPr lang="en-US" dirty="0" smtClean="0"/>
              <a:t>Bosch Tronic </a:t>
            </a:r>
            <a:r>
              <a:rPr lang="ru-RU" dirty="0" smtClean="0"/>
              <a:t>покрыт изнутри слоями уникальной стеклокерамики, разработанной в лаборатория компании </a:t>
            </a:r>
            <a:r>
              <a:rPr lang="en-US" dirty="0" smtClean="0"/>
              <a:t>Bosch.</a:t>
            </a:r>
            <a:r>
              <a:rPr lang="ru-RU" dirty="0" smtClean="0"/>
              <a:t> Стеклокерамика представляет из себя стекловидное вещество покрывающее бак изнутри устойчивое к перепадам давления и температуры. Кроме того, оно абсолютно химически нейтрально и обеспечивает полную гигиеничность приготовления горячей воды.</a:t>
            </a:r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4914900"/>
            <a:ext cx="255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ЭВН </a:t>
            </a:r>
            <a:r>
              <a:rPr lang="en-US" dirty="0" smtClean="0"/>
              <a:t>Tronic </a:t>
            </a:r>
            <a:r>
              <a:rPr lang="ru-RU" dirty="0" smtClean="0"/>
              <a:t>в разрезе</a:t>
            </a:r>
            <a:endParaRPr lang="ru-RU" dirty="0"/>
          </a:p>
        </p:txBody>
      </p:sp>
      <p:sp>
        <p:nvSpPr>
          <p:cNvPr id="8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Сухой тэн</a:t>
            </a:r>
            <a:endParaRPr lang="ru-RU" b="1" dirty="0"/>
          </a:p>
        </p:txBody>
      </p:sp>
      <p:pic>
        <p:nvPicPr>
          <p:cNvPr id="7170" name="Picture 2" descr="http://wariant.com.ua/images/foto/140724211588_fu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228725"/>
            <a:ext cx="1956723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67025" y="1314450"/>
            <a:ext cx="461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отведен от прямого контакта с водой, находится в колбе. За счёт этого увеличивается срок службы.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4650" y="240982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Преимущества перед обычным тэном:</a:t>
            </a:r>
            <a:endParaRPr lang="ru-RU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676525" y="2924175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Стойкость к образованию накипи</a:t>
            </a:r>
          </a:p>
          <a:p>
            <a:pPr marL="342900" indent="-342900">
              <a:buAutoNum type="arabicPeriod"/>
            </a:pPr>
            <a:r>
              <a:rPr lang="ru-RU" dirty="0" smtClean="0"/>
              <a:t>Более безопасен</a:t>
            </a:r>
          </a:p>
          <a:p>
            <a:pPr marL="342900" indent="-342900">
              <a:buAutoNum type="arabicPeriod"/>
            </a:pPr>
            <a:r>
              <a:rPr lang="ru-RU" dirty="0" smtClean="0"/>
              <a:t>Увеличенный срок службы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Простое обслуживание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 замене не нужно сливать воду из бака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0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Новые габариты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6591300" cy="571500"/>
          </a:xfrm>
        </p:spPr>
        <p:txBody>
          <a:bodyPr/>
          <a:lstStyle/>
          <a:p>
            <a:r>
              <a:rPr lang="ru-RU" b="1" dirty="0" smtClean="0"/>
              <a:t>Модели </a:t>
            </a:r>
            <a:r>
              <a:rPr lang="en-US" b="1" dirty="0" smtClean="0"/>
              <a:t>Slim </a:t>
            </a:r>
            <a:r>
              <a:rPr lang="en-US" dirty="0" smtClean="0"/>
              <a:t>– </a:t>
            </a:r>
            <a:r>
              <a:rPr lang="ru-RU" dirty="0" smtClean="0"/>
              <a:t>меньше диаметр, </a:t>
            </a:r>
          </a:p>
          <a:p>
            <a:pPr>
              <a:buNone/>
            </a:pPr>
            <a:r>
              <a:rPr lang="ru-RU" dirty="0" smtClean="0"/>
              <a:t>вытянутая форма </a:t>
            </a:r>
            <a:r>
              <a:rPr lang="en-US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876425"/>
            <a:ext cx="39052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 обычных баков они отличаются в первую очередь </a:t>
            </a:r>
            <a:r>
              <a:rPr lang="ru-RU" b="1" dirty="0" smtClean="0"/>
              <a:t>диаметром</a:t>
            </a:r>
            <a:r>
              <a:rPr lang="ru-RU" dirty="0" smtClean="0"/>
              <a:t>. В данном случае он намного </a:t>
            </a:r>
            <a:r>
              <a:rPr lang="ru-RU" b="1" dirty="0" smtClean="0"/>
              <a:t>меньше</a:t>
            </a:r>
            <a:r>
              <a:rPr lang="ru-RU" dirty="0" smtClean="0"/>
              <a:t> стандартного </a:t>
            </a:r>
            <a:r>
              <a:rPr lang="ru-RU" b="1" dirty="0" smtClean="0"/>
              <a:t>(</a:t>
            </a:r>
            <a:r>
              <a:rPr lang="en-US" b="1" dirty="0" smtClean="0"/>
              <a:t>d=36 </a:t>
            </a:r>
            <a:r>
              <a:rPr lang="ru-RU" b="1" dirty="0" smtClean="0"/>
              <a:t>см). </a:t>
            </a:r>
            <a:r>
              <a:rPr lang="ru-RU" dirty="0" smtClean="0"/>
              <a:t>Ещё одной отличительной характеристикой данного типа баков является </a:t>
            </a:r>
            <a:r>
              <a:rPr lang="ru-RU" b="1" dirty="0" smtClean="0"/>
              <a:t>вытянутая форма.</a:t>
            </a:r>
            <a:r>
              <a:rPr lang="ru-RU" dirty="0" smtClean="0"/>
              <a:t> Это даёт возможность устанавливать его в различных нишах и помещениях с ограниченным пространством.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60" y="1657350"/>
            <a:ext cx="999790" cy="23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>
            <a:stCxn id="5" idx="1"/>
            <a:endCxn id="5" idx="3"/>
          </p:cNvCxnSpPr>
          <p:nvPr/>
        </p:nvCxnSpPr>
        <p:spPr>
          <a:xfrm>
            <a:off x="4962860" y="2831917"/>
            <a:ext cx="999790" cy="0"/>
          </a:xfrm>
          <a:prstGeom prst="straightConnector1">
            <a:avLst/>
          </a:prstGeom>
          <a:ln w="28575">
            <a:solidFill>
              <a:srgbClr val="3A5A8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53000" y="2390775"/>
            <a:ext cx="1114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d=36 </a:t>
            </a:r>
            <a:r>
              <a:rPr lang="ru-RU" sz="1600" dirty="0" smtClean="0"/>
              <a:t>см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067300" y="128587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Slim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9235" y="2105025"/>
            <a:ext cx="138550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648450" y="2638425"/>
            <a:ext cx="1047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d=45 </a:t>
            </a:r>
            <a:r>
              <a:rPr lang="ru-RU" sz="1600" dirty="0" smtClean="0"/>
              <a:t>см</a:t>
            </a:r>
            <a:endParaRPr lang="ru-RU" sz="1600" dirty="0"/>
          </a:p>
        </p:txBody>
      </p:sp>
      <p:cxnSp>
        <p:nvCxnSpPr>
          <p:cNvPr id="12" name="Прямая со стрелкой 11"/>
          <p:cNvCxnSpPr>
            <a:endCxn id="10" idx="3"/>
          </p:cNvCxnSpPr>
          <p:nvPr/>
        </p:nvCxnSpPr>
        <p:spPr>
          <a:xfrm flipV="1">
            <a:off x="6486860" y="3086100"/>
            <a:ext cx="1337882" cy="2992"/>
          </a:xfrm>
          <a:prstGeom prst="straightConnector1">
            <a:avLst/>
          </a:prstGeom>
          <a:ln w="28575">
            <a:solidFill>
              <a:srgbClr val="3A5A8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8449" y="1657350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Round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4752" y="119270"/>
            <a:ext cx="7899598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9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Вертикальный и горизонтальный монтаж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новой линейке для моделей </a:t>
            </a:r>
            <a:r>
              <a:rPr lang="en-US" dirty="0" smtClean="0"/>
              <a:t>Tronic 6000T/8000T </a:t>
            </a:r>
            <a:r>
              <a:rPr lang="ru-RU" dirty="0" smtClean="0"/>
              <a:t>появилась возможность как вертикального, так и горизонтального монтажа одних и тех же моделей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151" y="2057400"/>
            <a:ext cx="240966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41601" y="2038350"/>
            <a:ext cx="240966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8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  <p:pic>
        <p:nvPicPr>
          <p:cNvPr id="9" name="Picture 7_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52040" r="12241" b="-8933"/>
          <a:stretch>
            <a:fillRect/>
          </a:stretch>
        </p:blipFill>
        <p:spPr bwMode="auto">
          <a:xfrm>
            <a:off x="8010525" y="0"/>
            <a:ext cx="523875" cy="58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 smtClean="0"/>
              <a:t>Стержневой термостат </a:t>
            </a:r>
            <a:r>
              <a:rPr lang="en-US" sz="2600" b="1" dirty="0" smtClean="0"/>
              <a:t>Tronic 1000T/2000T</a:t>
            </a:r>
            <a:endParaRPr lang="ru-RU" sz="2600" b="1" dirty="0"/>
          </a:p>
        </p:txBody>
      </p:sp>
      <p:pic>
        <p:nvPicPr>
          <p:cNvPr id="53250" name="Picture 2" descr="Стержневой термост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1" y="1854201"/>
            <a:ext cx="3095518" cy="231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00475" y="1885950"/>
            <a:ext cx="4438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Стержневой термостат является самым распространённым среди всех термостатов устанавливаемых в ЭВН. Представляет из себя трубку небольшого диаметра. При нагреве трубка расширяется и давит на выключатель, который в свою очередь прекращает процесс нагрева</a:t>
            </a:r>
            <a:endParaRPr lang="ru-RU" dirty="0"/>
          </a:p>
        </p:txBody>
      </p:sp>
      <p:sp>
        <p:nvSpPr>
          <p:cNvPr id="6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52450"/>
            <a:ext cx="7315200" cy="533400"/>
          </a:xfrm>
        </p:spPr>
        <p:txBody>
          <a:bodyPr/>
          <a:lstStyle/>
          <a:p>
            <a:r>
              <a:rPr lang="ru-RU" sz="2600" b="1" dirty="0" smtClean="0"/>
              <a:t>Капиллярный термостат</a:t>
            </a:r>
            <a:r>
              <a:rPr lang="en-US" sz="2600" b="1" dirty="0" smtClean="0"/>
              <a:t> Tronic 6000T</a:t>
            </a:r>
            <a:r>
              <a:rPr lang="ru-RU" sz="2600" b="1" dirty="0" smtClean="0"/>
              <a:t> </a:t>
            </a:r>
            <a:endParaRPr lang="ru-RU" sz="2600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18" y="1133474"/>
            <a:ext cx="2896358" cy="237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57575" y="1143000"/>
            <a:ext cx="4733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Более точный термостат по сравнению с обычными стержневыми. На фото изображена трубка, в которой находится термочувствительный баллон с жидкостью. При нагревании плотность жидкости меняется и она нажимает на выключатель, прекращающий процесс нагрева. </a:t>
            </a:r>
          </a:p>
        </p:txBody>
      </p:sp>
      <p:sp>
        <p:nvSpPr>
          <p:cNvPr id="6" name="Овал 5"/>
          <p:cNvSpPr/>
          <p:nvPr/>
        </p:nvSpPr>
        <p:spPr>
          <a:xfrm>
            <a:off x="1371600" y="2286000"/>
            <a:ext cx="1057275" cy="1019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4752" y="119270"/>
            <a:ext cx="7299523" cy="369332"/>
          </a:xfrm>
          <a:prstGeom prst="rect">
            <a:avLst/>
          </a:prstGeom>
          <a:solidFill>
            <a:srgbClr val="003264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Электрические накопительные водонагреватели</a:t>
            </a:r>
            <a:r>
              <a:rPr lang="en-US" b="1" dirty="0" smtClean="0">
                <a:solidFill>
                  <a:schemeClr val="bg1"/>
                </a:solidFill>
              </a:rPr>
              <a:t> Bosch Tronic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667125"/>
            <a:ext cx="475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Капиллярные термостаты являются более точными по сравнению со стержневыми.  Погрешность в может составлять всего +/- 3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C.</a:t>
            </a:r>
            <a:endParaRPr lang="ru-RU" dirty="0"/>
          </a:p>
        </p:txBody>
      </p:sp>
      <p:pic>
        <p:nvPicPr>
          <p:cNvPr id="8195" name="Picture 3" descr="Так выглядит устройство для регулировки температуры нагрева воды и для аварийного отключения"/>
          <p:cNvPicPr>
            <a:picLocks noChangeAspect="1" noChangeArrowheads="1"/>
          </p:cNvPicPr>
          <p:nvPr/>
        </p:nvPicPr>
        <p:blipFill>
          <a:blip r:embed="rId4" cstate="print"/>
          <a:srcRect t="11986" b="15183"/>
          <a:stretch>
            <a:fillRect/>
          </a:stretch>
        </p:blipFill>
        <p:spPr bwMode="auto">
          <a:xfrm>
            <a:off x="425450" y="3600450"/>
            <a:ext cx="2821669" cy="1800225"/>
          </a:xfrm>
          <a:prstGeom prst="rect">
            <a:avLst/>
          </a:prstGeom>
          <a:noFill/>
        </p:spPr>
      </p:pic>
      <p:sp>
        <p:nvSpPr>
          <p:cNvPr id="11" name="Rectângulo 5"/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33400" y="5638800"/>
            <a:ext cx="5715000" cy="190500"/>
          </a:xfrm>
          <a:prstGeom prst="rect">
            <a:avLst/>
          </a:prstGeom>
          <a:noFill/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x-none" sz="1200" smtClean="0">
                <a:solidFill>
                  <a:srgbClr val="000000"/>
                </a:solidFill>
              </a:rPr>
              <a:t>Thermotechnology</a:t>
            </a:r>
            <a:endParaRPr lang="x-none" sz="1200">
              <a:solidFill>
                <a:srgbClr val="000000"/>
              </a:solidFill>
            </a:endParaRPr>
          </a:p>
        </p:txBody>
      </p:sp>
      <p:sp>
        <p:nvSpPr>
          <p:cNvPr id="12" name="Marcador de Posição do Número do Diapositivo 14"/>
          <p:cNvSpPr>
            <a:spLocks noGrp="1"/>
          </p:cNvSpPr>
          <p:nvPr>
            <p:ph type="sldNum" sz="quarter" idx="10"/>
          </p:nvPr>
        </p:nvSpPr>
        <p:spPr>
          <a:xfrm>
            <a:off x="76200" y="5851525"/>
            <a:ext cx="381000" cy="190500"/>
          </a:xfrm>
        </p:spPr>
        <p:txBody>
          <a:bodyPr/>
          <a:lstStyle/>
          <a:p>
            <a:pPr>
              <a:defRPr/>
            </a:pPr>
            <a:fld id="{1807F6EE-FF92-4270-9377-3AD64AE294F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2057"/>
  <p:tag name="CFG.CUSTOMERVERSION" val="9"/>
  <p:tag name="CONFIG" val="config01.xml"/>
  <p:tag name="CFG.VERSION" val="0"/>
  <p:tag name="CFG.LAYOUTID" val="Bosch Layout 4:3"/>
  <p:tag name="CFG.LAYOUT" val="config01.xml"/>
  <p:tag name="MAPNAME" val="Map1"/>
  <p:tag name="LICENSEKEY" val="46504b9e-b1c9-48ed-967f-a36de42ae84b"/>
  <p:tag name="ML_1" val="TTPO_Av_TT"/>
  <p:tag name="ML_2" val="Bosch.mcr"/>
  <p:tag name="ML_LAYOUT_RESOURCE" val="BOSCH4_3_01.MCR "/>
  <p:tag name="FIELD.DATE.SUFFIX.CONTENT" val=" | "/>
  <p:tag name="FIELD.CONF.SUFFIX.CONTENT" val=" | "/>
  <p:tag name="FIELD.REM_ABL.SUFFIX.CONTENT" val=" | "/>
  <p:tag name="FIELD.COPY.CONTENT" val="© Robert Bosch GmbH 2014. All rights reserved, also regarding any disposal, exploitation, reproduction, editing, distribution, as well as in the event of applications for industrial property rights."/>
  <p:tag name="FIELD.COPY.VALUE" val="© Robert Bosch GmbH 2014. All rights reserved, also regarding any disposal, exploitation, reproduction, editing, distribution, as well as in the event of applications for industrial property rights."/>
  <p:tag name="FIELD.COPY.COMBOINDEX" val="0"/>
  <p:tag name="FIELD.REM_ANL.CONTENT" val=" "/>
  <p:tag name="FIELD.REM_ANL.VALUE" val=" "/>
  <p:tag name="FIELD.DPT.SUFFIX.CONTENT" val=" | "/>
  <p:tag name="FIELD.BGROUP.CONTENT" val="Thermotechnology"/>
  <p:tag name="FIELD.BGROUP.VALUE" val="Thermotechnology"/>
  <p:tag name="FIELD.BGROUP.COMBOINDEX" val="0"/>
  <p:tag name="FIELDS.INITIALIZED" val="1"/>
  <p:tag name="FIELD.DATE.COMBOINDEX" val="-2"/>
  <p:tag name="FIELD.REM_ABL.COMBOINDEX" val="-2"/>
  <p:tag name="FIELD.CHAPTER.COMBOINDEX" val="-2"/>
  <p:tag name="FIELD.REM_ANL.COMBOINDEX" val="-2"/>
  <p:tag name="FIELD.DPT.CONTENT" val="TT-DW/PRM-EWH"/>
  <p:tag name="FIELD.DPT.VALUE" val="TT-DW/PRM-EWH | "/>
  <p:tag name="FIELD.DPT.COMBOINDEX" val="-2"/>
  <p:tag name="TITLEMASTERMASTERNAME" val="TitleSlide"/>
  <p:tag name="TITLEMASTERSHAPESETGROUPCLASSNAME" val="ShapeSetGroup1"/>
  <p:tag name="TITLEMASTERCOLORSETGROUPCLASSNAME" val="ColorSetGroup1"/>
  <p:tag name="TITLEMASTERFONTSETGROUPCLASSNAME" val="FontSetGroup1"/>
  <p:tag name="TITLEMASTERSTYLESETGROUPCLASSNAME" val="StyleSetGroup1"/>
  <p:tag name="TITLEMASTERMODIFIED" val="1"/>
  <p:tag name="SLIDEMASTERMASTERNAME" val="Slide"/>
  <p:tag name="SLIDEMASTERSHAPESETGROUPCLASSNAME" val="ShapeSetGroup1"/>
  <p:tag name="SLIDEMASTERCOLORSETGROUPCLASSNAME" val="ColorSetGroup1"/>
  <p:tag name="SLIDEMASTERFONTSETGROUPCLASSNAME" val="FontSetGroup1"/>
  <p:tag name="SLIDEMASTERSTYLESETGROUPCLASSNAME" val="StyleSetGroup1"/>
  <p:tag name="SLIDEMASTERMODIFIED" val="1"/>
  <p:tag name="ML_UFSOK" val="e35de1e46e50e47e48e49de9e36e41e13de2e37de3e53e55e54e15e20e19e27e14e45e16e17e30e44e38e10"/>
  <p:tag name="MLOUTPUTITEM.PRINT" val="OutputItem5"/>
  <p:tag name="FIELD.DATE.CONTENT" val="07/2015"/>
  <p:tag name="FIELD.DATE.VALUE" val="07/2015 | "/>
  <p:tag name="FIELD.CONF.CONTENT" val="Internal "/>
  <p:tag name="FIELD.CONF.VALUE" val="Internal  | "/>
  <p:tag name="FIELD.CONF.COMBOINDEX" val="1"/>
  <p:tag name="FIELD.CHAPTER.CONTENT" val="PI EWS LPP / MPP Mechanic Range - Bosch Design"/>
  <p:tag name="FIELD.CHAPTER.VALUE" val="PI EWS LPP / MPP Mechanic Range - Bosch Desig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Logo2OnSlide"/>
  <p:tag name="SHAPECLASSFILE" val="PPTFOOTCOL.emf"/>
  <p:tag name="SHAPECLASSPROTECTIONTYPE" val="1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-2;-2;-2;ChapterBoxColor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HeaderboxElement2"/>
  <p:tag name="SHAPECLASSPROTECTIONTYPE" val="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MediaBoxColor;White;-1;-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-2;-2;-2;ChapterBoxColor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HeaderboxElement3"/>
  <p:tag name="SHAPECLASSPROTECTIONTYPE" val="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box"/>
  <p:tag name="SHAPECLASSPROTECTIONTYPE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3;-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3;-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TitleBoxOnTitleSlide"/>
  <p:tag name="SHAPECLASSPROTECTIONTYPE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HeaderLine"/>
  <p:tag name="SHAPECLASSPROTECTIONTYPE" val="15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TEXTBOX 3_SHAPECLASSPROTECTIONTYPE" val="31"/>
  <p:tag name="RECTANGLE 4_SHAPECLASSPROTECTIONTYPE" val="27"/>
  <p:tag name="RECTANGLE 5_SHAPECLASSPROTECTIONTYPE" val="15"/>
  <p:tag name="RECTANGLE 6_SHAPECLASSPROTECTIONTYPE" val="27"/>
  <p:tag name="PICTURE 7_SHAPECLASSPROTECTIONTYPE" val="15"/>
  <p:tag name="TEXTBOX 8_SHAPECLASSPROTECTIONTYPE" val="27"/>
  <p:tag name="RECTANGLE 9_SHAPECLASSPROTECTIONTYPE" val="63"/>
  <p:tag name="SUBTITLE 2_SHAPECLASSPROTECTIONTYPE" val="0"/>
  <p:tag name="TITLE 1_SHAPECLASSPROTECTIONTYPE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1;-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-3;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Subtitle"/>
  <p:tag name="SHAPECLASSPROTECTIONTYPE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;-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Holder"/>
  <p:tag name="SHAPECLASSFILE" val="PPTFootCol.png"/>
  <p:tag name="SHAPECLASSPROTECTIONTYP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PageBox"/>
  <p:tag name="SHAPECLASSPROTECTIONTYPE" val="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TitleSlide"/>
  <p:tag name="COLORSETGROUPCLASSNAME" val="ColorSetGroup1"/>
  <p:tag name="FONTSETGROUPCLASSNAME" val="FontSetGroup1"/>
  <p:tag name="SHAPECLASSNAME" val="FooterLine"/>
  <p:tag name="SHAPECLASSPROTECTIONTYP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hapterfont"/>
  <p:tag name="FONTSETCLASSNAME" val="FontSet1"/>
  <p:tag name="COLORS" val="-2;-2;-2;-2;ChapterFontColor;-2"/>
  <p:tag name="COLORSETCLASSNAME" val="ColorSet1"/>
  <p:tag name="SCRIPT" val="1"/>
  <p:tag name="FIELDS" val="CHAPTER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Chapterbox"/>
  <p:tag name="SHAPECLASSPROTECTIONTYPE" val="2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Logo2OnTitle"/>
  <p:tag name="SHAPECLASSFILE" val="PPTFOOTCOL.emf"/>
  <p:tag name="SHAPECLASSPROTECTIONTYP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-2;-2;-2;ChapterBoxColor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HeaderboxElement2"/>
  <p:tag name="SHAPECLASSPROTECTIONTYP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-2;-2;-2;ChapterBoxColor;-2"/>
  <p:tag name="COLORSETCLASSNAME" val="ColorSet1"/>
  <p:tag name="MLI" val="1"/>
  <p:tag name="SHAPESETGROUPCLASSNAME" val="ShapeSetGroup1"/>
  <p:tag name="COLORSETGROUPCLASSNAME" val="ColorSetGroup1"/>
  <p:tag name="FONTSETGROUPCLASSNAME" val="FontSetGroup1"/>
  <p:tag name="SHAPECLASSNAME" val="HeaderboxElement3"/>
  <p:tag name="SHAPECLASSPROTECTIONTYP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  <p:tag name="FIELD.CHAPTER.CONTENT" val="PI EWS LPP / MPP Mechanic Range - Bosch Design"/>
  <p:tag name="FIELD.CHAPTER.VALUE" val="PI EWS LPP / MPP Mechanic Range - Bosch Design"/>
  <p:tag name="FIELD.CHAPTER.COMBOINDEX" val="-2"/>
  <p:tag name="FIELD.REM_ANL.COMBOINDEX" val="-2"/>
  <p:tag name="FIELD.DPT.COMBOINDEX" val="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ChapterBoxColor;ChapterBoxColor;-2;-2;ChapterBox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box"/>
  <p:tag name="SHAPECLASSPROTECTIONTYP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Blue1;-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ETCLASSNAME" val="ColorSet1"/>
  <p:tag name="MLI" val="1"/>
  <p:tag name="SHAPESETGROUPCLASSNAME" val="ShapeSetGroup1"/>
  <p:tag name="SHAPESETCLASSNAME" val="TitleText"/>
  <p:tag name="COLORSETGROUPCLASSNAME" val="ColorSetGroup1"/>
  <p:tag name="FONTSETGROUPCLASSNAME" val="FontSetGroup1"/>
  <p:tag name="SHAPECLASSNAME" val="TextBox"/>
  <p:tag name="SHAPECLASSPROTECTIONTYPE" val="0"/>
  <p:tag name="WW" val="-1"/>
  <p:tag name="COLORS" val="-2;-2;-2;-2;-3;-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1;White;-1;-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BoschBitmap"/>
  <p:tag name="SHAPECLASSFILE" val="BOCOL.png"/>
  <p:tag name="SHAPECLASSPROTECTIONTYP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-3;-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HeaderLineColor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HeaderLine"/>
  <p:tag name="SHAPECLASSPROTECTIONTYPE" val="1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-1;-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FooterLineColor;-2;FooterLine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FooterLine"/>
  <p:tag name="SHAPECLASSPROTECTIONTYPE" val="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Blue1;-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" val="-2;-2;-2;-2;TitleFontColor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itleBox"/>
  <p:tag name="SHAPECLASSPROTECTIONTYPE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extBox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TextBox"/>
  <p:tag name="SHAPECLASSPROTECTIONTYP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Pagefont"/>
  <p:tag name="FONTSETCLASSNAME" val="FontSet1"/>
  <p:tag name="COLORS" val="-2;-2;-2;-2;PageNumberFontColor2;-2"/>
  <p:tag name="COLORSETCLASSNAME" val="ColorSet1"/>
  <p:tag name="SCRIPT" val="1"/>
  <p:tag name="MLI" val="1"/>
  <p:tag name="SHAPESETGROUPCLASSNAME" val="ShapeSetGroup1"/>
  <p:tag name="SHAPESETCLASSNAME" val="Slide"/>
  <p:tag name="COLORSETGROUPCLASSNAME" val="ColorSetGroup1"/>
  <p:tag name="FONTSETGROUPCLASSNAME" val="FontSetGroup1"/>
  <p:tag name="SHAPECLASSNAME" val="PageBox"/>
  <p:tag name="SHAPECLASSPROTECTIONTYPE" val="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1;White;-2;-2;White;-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.CHAPTER.CONTENT" val="FPI Tronic 2000T"/>
  <p:tag name="FIELD.CHAPTER.VALUE" val="FPI Tronic 2000T"/>
  <p:tag name="FIELD.REM_ANL.CONTENT" val=" "/>
  <p:tag name="FIELD.REM_ANL.VALUE" val=" "/>
  <p:tag name="FIELD.DPT.CONTENT" val="TT-DW/PRM-EWH"/>
  <p:tag name="FIELD.DPT.VALUE" val="TT-DW/PRM-EWH | "/>
  <p:tag name="FIELDS.INITIALIZED" val="1"/>
  <p:tag name="ML_1" val="TTPO_Av_TT"/>
  <p:tag name="ML_2" val="Bosch.mcr"/>
  <p:tag name="ML_LAYOUT_RESOURCE" val="BOSCH4_3_01.MCR "/>
  <p:tag name="SHAPESETGROUPCLASSNAME" val="ShapeSetGroup1"/>
  <p:tag name="SHAPESETCLASSNAME" val="Title"/>
  <p:tag name="COLORSETGROUPCLASSNAME" val="ColorSetGroup1"/>
  <p:tag name="COLORSETCLASSNAME" val="ColorSet1"/>
  <p:tag name="FONTSETGROUPCLASSNAME" val="FontSetGroup1"/>
  <p:tag name="STYLESETGROUPCLASSNAME" val="StyleSetGroup1"/>
  <p:tag name="MAPNAME" val="Map1"/>
  <p:tag name="CFG.LAYOUT" val="config01.xml"/>
  <p:tag name="MLI" val="1"/>
  <p:tag name="CAIXADETEXTO 3_SHAPECLASSPROTECTIONTYPE" val="31"/>
  <p:tag name="RECTÂNGULO 4_SHAPECLASSPROTECTIONTYPE" val="27"/>
  <p:tag name="RECTÂNGULO 5_SHAPECLASSPROTECTIONTYPE" val="15"/>
  <p:tag name="RECTÂNGULO 6_SHAPECLASSPROTECTIONTYPE" val="27"/>
  <p:tag name="IMAGEM 7_SHAPECLASSPROTECTIONTYPE" val="15"/>
  <p:tag name="CAIXADETEXTO 8_SHAPECLASSPROTECTIONTYPE" val="27"/>
  <p:tag name="RECTÂNGULO 9_SHAPECLASSPROTECTIONTYPE" val="63"/>
  <p:tag name="SUBTÍTULO 2_SHAPECLASSPROTECTIONTYPE" val="0"/>
  <p:tag name="TÍTULO 1_SHAPECLASSPROTECTION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MASKBeQik"/>
  <p:tag name="SHAPECLASSFILE" val="BEQIK_FR.png"/>
  <p:tag name="SHAPECLASSPROTECTIONTYPE" val="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AddNoteFont"/>
  <p:tag name="FONTSETCLASSNAME" val="FontSet1"/>
  <p:tag name="COLORS" val="-2;-2;-2;-2;ChapterFontColor;-2"/>
  <p:tag name="COLORSETCLASSNAME" val="ColorSet1"/>
  <p:tag name="SCRIPT" val="1"/>
  <p:tag name="FIELDS" val="REM_ANL;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ddNoteBox"/>
  <p:tag name="SHAPECLASSPROTECTIONTYPE" val="2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BGroupFont"/>
  <p:tag name="FONTSETCLASSNAME" val="FontSet1"/>
  <p:tag name="COLORS" val="-2;-2;-2;-2;BGroupColor;-2"/>
  <p:tag name="COLORSETCLASSNAME" val="ColorSet1"/>
  <p:tag name="SCRIPT" val="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BGroupBox"/>
  <p:tag name="SHAPECLASSPROTECTIONTYPE" val="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CopyrightfontRigh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AuthorBox"/>
  <p:tag name="SHAPECLASSPROTECTIONTYPE" val="27"/>
  <p:tag name="COLORS" val="-2;-2;-2;-2;-1;-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NavbarFont"/>
  <p:tag name="FONTSETCLASSNAME" val="FontSet1"/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Navbar"/>
  <p:tag name="SHAPECLASSPROTECTIONTYPE" val="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font"/>
  <p:tag name="FONTSETCLASSNAME" val="FontSet1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TitleBoxOnTitleSlide"/>
  <p:tag name="SHAPECLASSPROTECTIONTYPE" val="0"/>
  <p:tag name="COLORS" val="-2;-2;-2;-2;Blue1;-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1"/>
  <p:tag name="SHAPESETCLASSNAME" val="Title"/>
  <p:tag name="COLORSETGROUPCLASSNAME" val="ColorSetGroup1"/>
  <p:tag name="FONTSETGROUPCLASSNAME" val="FontSetGroup1"/>
  <p:tag name="SHAPECLASSNAME" val="Subtitle"/>
  <p:tag name="SHAPECLASSPROTECTIONTYPE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-2;-2;-2;-2;Blue1;-2"/>
</p:tagLst>
</file>

<file path=ppt/theme/theme1.xml><?xml version="1.0" encoding="utf-8"?>
<a:theme xmlns:a="http://schemas.openxmlformats.org/drawingml/2006/main" name="Standarddesig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3264"/>
      </a:accent1>
      <a:accent2>
        <a:srgbClr val="3A5A82"/>
      </a:accent2>
      <a:accent3>
        <a:srgbClr val="6E8CB2"/>
      </a:accent3>
      <a:accent4>
        <a:srgbClr val="A8BAD2"/>
      </a:accent4>
      <a:accent5>
        <a:srgbClr val="FFFFFF"/>
      </a:accent5>
      <a:accent6>
        <a:srgbClr val="000000"/>
      </a:accent6>
      <a:hlink>
        <a:srgbClr val="6E8CB2"/>
      </a:hlink>
      <a:folHlink>
        <a:srgbClr val="A8BAD2"/>
      </a:folHlink>
    </a:clrScheme>
    <a:fontScheme name="Standarddesign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53B63"/>
        </a:accent1>
        <a:accent2>
          <a:srgbClr val="425C8F"/>
        </a:accent2>
        <a:accent3>
          <a:srgbClr val="FFFFFF"/>
        </a:accent3>
        <a:accent4>
          <a:srgbClr val="000000"/>
        </a:accent4>
        <a:accent5>
          <a:srgbClr val="AAAFB7"/>
        </a:accent5>
        <a:accent6>
          <a:srgbClr val="3B5381"/>
        </a:accent6>
        <a:hlink>
          <a:srgbClr val="738CB4"/>
        </a:hlink>
        <a:folHlink>
          <a:srgbClr val="B0BB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5946</TotalTime>
  <Words>2116</Words>
  <Application>Microsoft Office PowerPoint</Application>
  <PresentationFormat>Произвольный</PresentationFormat>
  <Paragraphs>500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Standarddesign</vt:lpstr>
      <vt:lpstr>Новое поколение электрических накопительных водонагревателей Bosch Tronic </vt:lpstr>
      <vt:lpstr>Что изменилось? Коротко о главном Новые свойства и дизайн</vt:lpstr>
      <vt:lpstr>Обновлённый дизайн Разработан инженерами Bosch </vt:lpstr>
      <vt:lpstr>Стеклокерамика – внутреннее покрытие бака </vt:lpstr>
      <vt:lpstr>Сухой тэн</vt:lpstr>
      <vt:lpstr>Новые габариты</vt:lpstr>
      <vt:lpstr>Вертикальный и горизонтальный монтаж</vt:lpstr>
      <vt:lpstr>Стержневой термостат Tronic 1000T/2000T</vt:lpstr>
      <vt:lpstr>Капиллярный термостат Tronic 6000T </vt:lpstr>
      <vt:lpstr>Электронный термостат Tronic 8000T</vt:lpstr>
      <vt:lpstr>Слайд 11</vt:lpstr>
      <vt:lpstr>Наименование продукта</vt:lpstr>
      <vt:lpstr>Tronic 1000 T</vt:lpstr>
      <vt:lpstr>Технические характеристики Tronic 1000T</vt:lpstr>
      <vt:lpstr>Tronic 2000T</vt:lpstr>
      <vt:lpstr>Tronic 2000T</vt:lpstr>
      <vt:lpstr>Tronic 2000 T</vt:lpstr>
      <vt:lpstr>Tronic 2000 T</vt:lpstr>
      <vt:lpstr>Tronic 6000T</vt:lpstr>
      <vt:lpstr>Слайд 20</vt:lpstr>
      <vt:lpstr>Tronic 8000T</vt:lpstr>
      <vt:lpstr>Tronic 8000T</vt:lpstr>
      <vt:lpstr>Типы регуляторов ЭВН Tronic 1000T-8000T   </vt:lpstr>
      <vt:lpstr>Слайд 24</vt:lpstr>
      <vt:lpstr>Новая упаковка ЭВН Tronic   </vt:lpstr>
      <vt:lpstr>Новая упаковка ЭВН Tronic Символы кратко объясняющие конечному потребителю основные функции и преимущества водонагревателя   </vt:lpstr>
      <vt:lpstr>Гарантия на оборудование</vt:lpstr>
    </vt:vector>
  </TitlesOfParts>
  <Company>Bosch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FIXED-TERM Costa Noame (TT-DW/PRM)</dc:creator>
  <cp:lastModifiedBy>ppi7eka</cp:lastModifiedBy>
  <cp:revision>879</cp:revision>
  <cp:lastPrinted>2015-07-02T11:32:11Z</cp:lastPrinted>
  <dcterms:created xsi:type="dcterms:W3CDTF">2014-07-03T09:36:01Z</dcterms:created>
  <dcterms:modified xsi:type="dcterms:W3CDTF">2016-04-17T16:25:15Z</dcterms:modified>
</cp:coreProperties>
</file>